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58" r:id="rId7"/>
    <p:sldId id="259" r:id="rId8"/>
    <p:sldId id="278" r:id="rId9"/>
    <p:sldId id="301" r:id="rId10"/>
    <p:sldId id="264" r:id="rId11"/>
    <p:sldId id="334" r:id="rId12"/>
    <p:sldId id="279" r:id="rId13"/>
    <p:sldId id="324" r:id="rId14"/>
    <p:sldId id="280" r:id="rId15"/>
    <p:sldId id="273" r:id="rId16"/>
    <p:sldId id="337" r:id="rId17"/>
    <p:sldId id="338" r:id="rId18"/>
    <p:sldId id="347" r:id="rId19"/>
    <p:sldId id="340" r:id="rId20"/>
    <p:sldId id="341" r:id="rId21"/>
    <p:sldId id="342" r:id="rId22"/>
    <p:sldId id="343" r:id="rId23"/>
    <p:sldId id="281"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CFCF"/>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95" autoAdjust="0"/>
    <p:restoredTop sz="94660"/>
  </p:normalViewPr>
  <p:slideViewPr>
    <p:cSldViewPr snapToGrid="0">
      <p:cViewPr varScale="1">
        <p:scale>
          <a:sx n="65" d="100"/>
          <a:sy n="65" d="100"/>
        </p:scale>
        <p:origin x="-108" y="-2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7261E-D6DC-41DD-813D-9755638D63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8C35F-190B-4A90-B2E1-B2D130B178C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图片包含 建筑物, 墙壁, 室内&#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图片包含 建筑物, 墙壁, 室内&#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descr="图片包含 文字, 白板&#10;&#10;已生成极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直接连接符 9"/>
          <p:cNvCxnSpPr/>
          <p:nvPr userDrawn="1"/>
        </p:nvCxnSpPr>
        <p:spPr>
          <a:xfrm>
            <a:off x="1400175" y="495300"/>
            <a:ext cx="3086100" cy="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userDrawn="1"/>
        </p:nvCxnSpPr>
        <p:spPr>
          <a:xfrm>
            <a:off x="7448550" y="485775"/>
            <a:ext cx="3086100" cy="0"/>
          </a:xfrm>
          <a:prstGeom prst="line">
            <a:avLst/>
          </a:prstGeom>
        </p:spPr>
        <p:style>
          <a:lnRef idx="1">
            <a:schemeClr val="dk1"/>
          </a:lnRef>
          <a:fillRef idx="0">
            <a:schemeClr val="dk1"/>
          </a:fillRef>
          <a:effectRef idx="0">
            <a:schemeClr val="dk1"/>
          </a:effectRef>
          <a:fontRef idx="minor">
            <a:schemeClr val="tx1"/>
          </a:fontRef>
        </p:style>
      </p:cxnSp>
      <p:sp>
        <p:nvSpPr>
          <p:cNvPr id="12" name="矩形 11"/>
          <p:cNvSpPr/>
          <p:nvPr userDrawn="1"/>
        </p:nvSpPr>
        <p:spPr>
          <a:xfrm>
            <a:off x="4830484" y="264467"/>
            <a:ext cx="2593980" cy="461665"/>
          </a:xfrm>
          <a:prstGeom prst="rect">
            <a:avLst/>
          </a:prstGeom>
        </p:spPr>
        <p:txBody>
          <a:bodyPr wrap="none">
            <a:spAutoFit/>
          </a:bodyPr>
          <a:lstStyle/>
          <a:p>
            <a:r>
              <a:rPr lang="zh-CN" altLang="en-US" sz="2400" b="1" dirty="0">
                <a:solidFill>
                  <a:schemeClr val="tx1">
                    <a:lumMod val="65000"/>
                    <a:lumOff val="35000"/>
                  </a:schemeClr>
                </a:solidFill>
              </a:rPr>
              <a:t>请输入你的题目   </a:t>
            </a:r>
            <a:endParaRPr lang="zh-CN" altLang="en-US" sz="2400" b="1"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strVal val="#ppt_w*0.7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animEffect transition="in" filter="fade">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descr="图片包含 文字, 白板&#10;&#10;已生成极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直接连接符 9"/>
          <p:cNvCxnSpPr/>
          <p:nvPr userDrawn="1"/>
        </p:nvCxnSpPr>
        <p:spPr>
          <a:xfrm>
            <a:off x="1400175" y="495300"/>
            <a:ext cx="3086100" cy="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userDrawn="1"/>
        </p:nvCxnSpPr>
        <p:spPr>
          <a:xfrm>
            <a:off x="7448550" y="485775"/>
            <a:ext cx="3086100" cy="0"/>
          </a:xfrm>
          <a:prstGeom prst="line">
            <a:avLst/>
          </a:prstGeom>
        </p:spPr>
        <p:style>
          <a:lnRef idx="1">
            <a:schemeClr val="dk1"/>
          </a:lnRef>
          <a:fillRef idx="0">
            <a:schemeClr val="dk1"/>
          </a:fillRef>
          <a:effectRef idx="0">
            <a:schemeClr val="dk1"/>
          </a:effectRef>
          <a:fontRef idx="minor">
            <a:schemeClr val="tx1"/>
          </a:fontRef>
        </p:style>
      </p:cxnSp>
      <p:sp>
        <p:nvSpPr>
          <p:cNvPr id="12" name="矩形 11"/>
          <p:cNvSpPr/>
          <p:nvPr userDrawn="1"/>
        </p:nvSpPr>
        <p:spPr>
          <a:xfrm>
            <a:off x="4830484" y="264467"/>
            <a:ext cx="2593980" cy="461665"/>
          </a:xfrm>
          <a:prstGeom prst="rect">
            <a:avLst/>
          </a:prstGeom>
        </p:spPr>
        <p:txBody>
          <a:bodyPr wrap="none">
            <a:spAutoFit/>
          </a:bodyPr>
          <a:lstStyle/>
          <a:p>
            <a:r>
              <a:rPr lang="zh-CN" altLang="en-US" sz="2400" b="1" dirty="0">
                <a:solidFill>
                  <a:schemeClr val="tx1">
                    <a:lumMod val="65000"/>
                    <a:lumOff val="35000"/>
                  </a:schemeClr>
                </a:solidFill>
              </a:rPr>
              <a:t>请输入你的题目   </a:t>
            </a:r>
            <a:endParaRPr lang="zh-CN" altLang="en-US" sz="2400" b="1"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strVal val="#ppt_w*0.7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animEffect transition="in" filter="fade">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71ED00F-3310-45D0-9DFE-4C8423ECACD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ED00F-3310-45D0-9DFE-4C8423ECACD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6BBFF-604F-451F-845C-6866DB53A8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ED00F-3310-45D0-9DFE-4C8423ECACD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6BBFF-604F-451F-845C-6866DB53A8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15761"/>
          <a:stretch>
            <a:fillRect/>
          </a:stretch>
        </p:blipFill>
        <p:spPr>
          <a:xfrm>
            <a:off x="-10161" y="0"/>
            <a:ext cx="12211665" cy="6858000"/>
          </a:xfrm>
          <a:prstGeom prst="rect">
            <a:avLst/>
          </a:prstGeom>
        </p:spPr>
      </p:pic>
      <p:sp>
        <p:nvSpPr>
          <p:cNvPr id="6" name="文本框 5"/>
          <p:cNvSpPr txBox="1"/>
          <p:nvPr/>
        </p:nvSpPr>
        <p:spPr>
          <a:xfrm>
            <a:off x="7467746" y="2206337"/>
            <a:ext cx="3611880" cy="922020"/>
          </a:xfrm>
          <a:prstGeom prst="rect">
            <a:avLst/>
          </a:prstGeom>
          <a:noFill/>
        </p:spPr>
        <p:txBody>
          <a:bodyPr wrap="square" rtlCol="0">
            <a:spAutoFit/>
          </a:bodyPr>
          <a:lstStyle/>
          <a:p>
            <a:pPr algn="ctr"/>
            <a:r>
              <a:rPr lang="zh-CN" altLang="en-US" sz="5400" b="1" dirty="0">
                <a:solidFill>
                  <a:schemeClr val="tx1">
                    <a:lumMod val="65000"/>
                    <a:lumOff val="35000"/>
                  </a:schemeClr>
                </a:solidFill>
                <a:latin typeface="微软雅黑" panose="020B0503020204020204" pitchFamily="34" charset="-122"/>
                <a:ea typeface="微软雅黑" panose="020B0503020204020204" pitchFamily="34" charset="-122"/>
              </a:rPr>
              <a:t>导游众评网</a:t>
            </a:r>
            <a:endParaRPr lang="zh-CN" altLang="en-US" sz="5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7467600" y="5003165"/>
            <a:ext cx="203835" cy="1149985"/>
            <a:chOff x="5172075" y="1009650"/>
            <a:chExt cx="514350" cy="2638425"/>
          </a:xfrm>
        </p:grpSpPr>
        <p:cxnSp>
          <p:nvCxnSpPr>
            <p:cNvPr id="8" name="直接连接符 7"/>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flipH="1">
            <a:off x="11346815" y="5007610"/>
            <a:ext cx="161290" cy="1146175"/>
            <a:chOff x="5172075" y="1009650"/>
            <a:chExt cx="514350" cy="2638425"/>
          </a:xfrm>
        </p:grpSpPr>
        <p:cxnSp>
          <p:nvCxnSpPr>
            <p:cNvPr id="12" name="直接连接符 11"/>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8039714" y="3820209"/>
            <a:ext cx="2809875" cy="398780"/>
          </a:xfrm>
          <a:prstGeom prst="rect">
            <a:avLst/>
          </a:prstGeom>
        </p:spPr>
        <p:txBody>
          <a:bodyPr wrap="square">
            <a:spAutoFit/>
          </a:bodyPr>
          <a:lstStyle/>
          <a:p>
            <a:pPr algn="r"/>
            <a:r>
              <a:rPr lang="en-US" altLang="zh-CN" sz="2000" dirty="0"/>
              <a:t>—</a:t>
            </a:r>
            <a:r>
              <a:rPr lang="zh-CN" altLang="en-US" sz="2000" dirty="0"/>
              <a:t>黑白团团队</a:t>
            </a:r>
            <a:endParaRPr lang="zh-CN" altLang="en-US" sz="2000" dirty="0"/>
          </a:p>
        </p:txBody>
      </p:sp>
      <p:sp>
        <p:nvSpPr>
          <p:cNvPr id="16" name="文本框 15"/>
          <p:cNvSpPr txBox="1"/>
          <p:nvPr/>
        </p:nvSpPr>
        <p:spPr>
          <a:xfrm>
            <a:off x="8789382" y="1180832"/>
            <a:ext cx="309880" cy="521970"/>
          </a:xfrm>
          <a:prstGeom prst="rect">
            <a:avLst/>
          </a:prstGeom>
          <a:noFill/>
        </p:spPr>
        <p:txBody>
          <a:bodyPr wrap="none" rtlCol="0">
            <a:spAutoFit/>
          </a:bodyPr>
          <a:lstStyle/>
          <a:p>
            <a:endParaRPr lang="zh-CN" altLang="en-US" sz="2800" dirty="0"/>
          </a:p>
        </p:txBody>
      </p:sp>
      <p:pic>
        <p:nvPicPr>
          <p:cNvPr id="3" name="图片 2" descr="logo"/>
          <p:cNvPicPr>
            <a:picLocks noChangeAspect="1"/>
          </p:cNvPicPr>
          <p:nvPr/>
        </p:nvPicPr>
        <p:blipFill>
          <a:blip r:embed="rId2"/>
          <a:stretch>
            <a:fillRect/>
          </a:stretch>
        </p:blipFill>
        <p:spPr>
          <a:xfrm>
            <a:off x="3102610" y="516255"/>
            <a:ext cx="3333750" cy="1498600"/>
          </a:xfrm>
          <a:prstGeom prst="rect">
            <a:avLst/>
          </a:prstGeom>
          <a:ln>
            <a:solidFill>
              <a:schemeClr val="bg2"/>
            </a:solidFill>
          </a:ln>
          <a:scene3d>
            <a:camera prst="perspectiveContrastingRightFacing"/>
            <a:lightRig rig="threePt" dir="t"/>
          </a:scene3d>
        </p:spPr>
      </p:pic>
      <p:sp>
        <p:nvSpPr>
          <p:cNvPr id="17" name="文本框 16"/>
          <p:cNvSpPr txBox="1"/>
          <p:nvPr/>
        </p:nvSpPr>
        <p:spPr>
          <a:xfrm>
            <a:off x="8338820" y="5007610"/>
            <a:ext cx="2211705" cy="1198880"/>
          </a:xfrm>
          <a:prstGeom prst="rect">
            <a:avLst/>
          </a:prstGeom>
          <a:noFill/>
        </p:spPr>
        <p:txBody>
          <a:bodyPr wrap="square" rtlCol="0">
            <a:spAutoFit/>
          </a:bodyPr>
          <a:lstStyle/>
          <a:p>
            <a:r>
              <a:rPr lang="zh-CN" altLang="en-US"/>
              <a:t>组长：宋菲菲</a:t>
            </a:r>
            <a:endParaRPr lang="zh-CN" altLang="en-US"/>
          </a:p>
          <a:p>
            <a:r>
              <a:rPr lang="zh-CN" altLang="en-US"/>
              <a:t>组员：马秀丽</a:t>
            </a:r>
            <a:endParaRPr lang="zh-CN" altLang="en-US"/>
          </a:p>
          <a:p>
            <a:r>
              <a:rPr lang="zh-CN" altLang="en-US"/>
              <a:t>      索郎卓玛</a:t>
            </a:r>
            <a:endParaRPr lang="zh-CN" altLang="en-US"/>
          </a:p>
          <a:p>
            <a:r>
              <a:rPr lang="zh-CN" altLang="en-US"/>
              <a:t>      李星宇</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par>
                                <p:cTn id="21" presetID="1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left)">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21"/>
          <p:cNvSpPr/>
          <p:nvPr/>
        </p:nvSpPr>
        <p:spPr bwMode="auto">
          <a:xfrm rot="16200000" flipH="1">
            <a:off x="6271031" y="2208940"/>
            <a:ext cx="2169619" cy="221950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ln>
        </p:spPr>
        <p:txBody>
          <a:bodyPr vert="eaVert" anchor="ctr"/>
          <a:lstStyle/>
          <a:p>
            <a:pPr>
              <a:defRPr/>
            </a:pPr>
            <a:endParaRPr lang="zh-CN" altLang="en-US" sz="1050" kern="0">
              <a:solidFill>
                <a:sysClr val="window" lastClr="FFFFFF"/>
              </a:solidFill>
              <a:latin typeface="微软雅黑" panose="020B0503020204020204" pitchFamily="34" charset="-122"/>
              <a:ea typeface="微软雅黑" panose="020B0503020204020204" pitchFamily="34" charset="-122"/>
            </a:endParaRPr>
          </a:p>
        </p:txBody>
      </p:sp>
      <p:sp>
        <p:nvSpPr>
          <p:cNvPr id="3" name="等腰三角形 21"/>
          <p:cNvSpPr/>
          <p:nvPr/>
        </p:nvSpPr>
        <p:spPr bwMode="auto">
          <a:xfrm rot="5400000">
            <a:off x="4121862" y="2208940"/>
            <a:ext cx="2169619" cy="221950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ln>
        </p:spPr>
        <p:txBody>
          <a:bodyPr vert="eaVert" anchor="ctr"/>
          <a:lstStyle/>
          <a:p>
            <a:pPr>
              <a:defRPr/>
            </a:pPr>
            <a:endParaRPr lang="zh-CN" altLang="en-US" sz="1050" kern="0">
              <a:solidFill>
                <a:sysClr val="window" lastClr="FFFFFF"/>
              </a:solidFill>
              <a:latin typeface="微软雅黑" panose="020B0503020204020204" pitchFamily="34" charset="-122"/>
              <a:ea typeface="微软雅黑" panose="020B0503020204020204" pitchFamily="34" charset="-122"/>
            </a:endParaRPr>
          </a:p>
        </p:txBody>
      </p:sp>
      <p:sp>
        <p:nvSpPr>
          <p:cNvPr id="4" name="椭圆 3"/>
          <p:cNvSpPr/>
          <p:nvPr/>
        </p:nvSpPr>
        <p:spPr bwMode="auto">
          <a:xfrm>
            <a:off x="4098290" y="2052906"/>
            <a:ext cx="2736056" cy="2736056"/>
          </a:xfrm>
          <a:prstGeom prst="ellipse">
            <a:avLst/>
          </a:prstGeom>
          <a:noFill/>
          <a:ln w="25400" cap="flat" cmpd="sng" algn="ctr">
            <a:solidFill>
              <a:srgbClr val="414455"/>
            </a:solidFill>
            <a:prstDash val="solid"/>
          </a:ln>
          <a:effectLst/>
        </p:spPr>
        <p:txBody>
          <a:bodyPr anchor="ctr"/>
          <a:lstStyle/>
          <a:p>
            <a:pPr algn="ctr">
              <a:defRPr/>
            </a:pPr>
            <a:endParaRPr lang="zh-CN" altLang="en-US" sz="1015" kern="0" dirty="0">
              <a:solidFill>
                <a:sysClr val="window" lastClr="FFFFFF"/>
              </a:solidFill>
              <a:latin typeface="Calibri" panose="020F0502020204030204"/>
              <a:ea typeface="微软雅黑" panose="020B0503020204020204" pitchFamily="34" charset="-122"/>
            </a:endParaRPr>
          </a:p>
        </p:txBody>
      </p:sp>
      <p:sp>
        <p:nvSpPr>
          <p:cNvPr id="5" name="椭圆 4"/>
          <p:cNvSpPr/>
          <p:nvPr/>
        </p:nvSpPr>
        <p:spPr bwMode="auto">
          <a:xfrm>
            <a:off x="5735399" y="2052906"/>
            <a:ext cx="2737247" cy="2736056"/>
          </a:xfrm>
          <a:prstGeom prst="ellipse">
            <a:avLst/>
          </a:prstGeom>
          <a:noFill/>
          <a:ln w="25400" cap="flat" cmpd="sng" algn="ctr">
            <a:solidFill>
              <a:srgbClr val="414455"/>
            </a:solidFill>
            <a:prstDash val="solid"/>
          </a:ln>
          <a:effectLst/>
        </p:spPr>
        <p:txBody>
          <a:bodyPr anchor="ctr"/>
          <a:lstStyle/>
          <a:p>
            <a:pPr algn="ctr">
              <a:defRPr/>
            </a:pPr>
            <a:endParaRPr lang="zh-CN" altLang="en-US" sz="1015" kern="0" dirty="0">
              <a:solidFill>
                <a:sysClr val="window" lastClr="FFFFFF"/>
              </a:solidFill>
              <a:latin typeface="Calibri" panose="020F0502020204030204"/>
              <a:ea typeface="微软雅黑" panose="020B0503020204020204" pitchFamily="34" charset="-122"/>
            </a:endParaRPr>
          </a:p>
        </p:txBody>
      </p:sp>
      <p:cxnSp>
        <p:nvCxnSpPr>
          <p:cNvPr id="6" name="直接连接符 5"/>
          <p:cNvCxnSpPr>
            <a:cxnSpLocks noChangeShapeType="1"/>
          </p:cNvCxnSpPr>
          <p:nvPr/>
        </p:nvCxnSpPr>
        <p:spPr bwMode="auto">
          <a:xfrm>
            <a:off x="4849574" y="2720847"/>
            <a:ext cx="428625" cy="201215"/>
          </a:xfrm>
          <a:prstGeom prst="line">
            <a:avLst/>
          </a:prstGeom>
          <a:noFill/>
          <a:ln w="28575" algn="ctr">
            <a:solidFill>
              <a:srgbClr val="414455"/>
            </a:solidFill>
            <a:round/>
            <a:headEnd type="none" w="med" len="med"/>
            <a:tailEnd type="arrow" w="med" len="med"/>
          </a:ln>
        </p:spPr>
      </p:cxnSp>
      <p:cxnSp>
        <p:nvCxnSpPr>
          <p:cNvPr id="7" name="直接连接符 6"/>
          <p:cNvCxnSpPr>
            <a:cxnSpLocks noChangeShapeType="1"/>
          </p:cNvCxnSpPr>
          <p:nvPr/>
        </p:nvCxnSpPr>
        <p:spPr bwMode="auto">
          <a:xfrm>
            <a:off x="4620973" y="3338781"/>
            <a:ext cx="442913" cy="0"/>
          </a:xfrm>
          <a:prstGeom prst="line">
            <a:avLst/>
          </a:prstGeom>
          <a:noFill/>
          <a:ln w="28575" algn="ctr">
            <a:solidFill>
              <a:srgbClr val="414455"/>
            </a:solidFill>
            <a:round/>
            <a:headEnd type="none" w="med" len="med"/>
            <a:tailEnd type="arrow" w="med" len="med"/>
          </a:ln>
        </p:spPr>
      </p:cxnSp>
      <p:cxnSp>
        <p:nvCxnSpPr>
          <p:cNvPr id="8" name="直接连接符 7"/>
          <p:cNvCxnSpPr>
            <a:cxnSpLocks noChangeShapeType="1"/>
          </p:cNvCxnSpPr>
          <p:nvPr/>
        </p:nvCxnSpPr>
        <p:spPr bwMode="auto">
          <a:xfrm flipV="1">
            <a:off x="4849573" y="3738831"/>
            <a:ext cx="442913" cy="234554"/>
          </a:xfrm>
          <a:prstGeom prst="line">
            <a:avLst/>
          </a:prstGeom>
          <a:noFill/>
          <a:ln w="28575" algn="ctr">
            <a:solidFill>
              <a:srgbClr val="414455"/>
            </a:solidFill>
            <a:round/>
            <a:headEnd type="none" w="med" len="med"/>
            <a:tailEnd type="arrow" w="med" len="med"/>
          </a:ln>
        </p:spPr>
      </p:cxnSp>
      <p:cxnSp>
        <p:nvCxnSpPr>
          <p:cNvPr id="9" name="直接连接符 8"/>
          <p:cNvCxnSpPr>
            <a:cxnSpLocks noChangeShapeType="1"/>
          </p:cNvCxnSpPr>
          <p:nvPr/>
        </p:nvCxnSpPr>
        <p:spPr bwMode="auto">
          <a:xfrm flipH="1" flipV="1">
            <a:off x="7348696" y="3729306"/>
            <a:ext cx="442913" cy="234554"/>
          </a:xfrm>
          <a:prstGeom prst="line">
            <a:avLst/>
          </a:prstGeom>
          <a:noFill/>
          <a:ln w="28575" algn="ctr">
            <a:solidFill>
              <a:srgbClr val="414455"/>
            </a:solidFill>
            <a:round/>
            <a:headEnd type="none" w="med" len="med"/>
            <a:tailEnd type="arrow" w="med" len="med"/>
          </a:ln>
        </p:spPr>
      </p:cxnSp>
      <p:cxnSp>
        <p:nvCxnSpPr>
          <p:cNvPr id="10" name="直接连接符 9"/>
          <p:cNvCxnSpPr>
            <a:cxnSpLocks noChangeShapeType="1"/>
          </p:cNvCxnSpPr>
          <p:nvPr/>
        </p:nvCxnSpPr>
        <p:spPr bwMode="auto">
          <a:xfrm flipH="1">
            <a:off x="7570152" y="3336400"/>
            <a:ext cx="442913" cy="0"/>
          </a:xfrm>
          <a:prstGeom prst="line">
            <a:avLst/>
          </a:prstGeom>
          <a:noFill/>
          <a:ln w="28575" algn="ctr">
            <a:solidFill>
              <a:srgbClr val="414455"/>
            </a:solidFill>
            <a:round/>
            <a:headEnd type="none" w="med" len="med"/>
            <a:tailEnd type="arrow" w="med" len="med"/>
          </a:ln>
        </p:spPr>
      </p:cxnSp>
      <p:cxnSp>
        <p:nvCxnSpPr>
          <p:cNvPr id="11" name="直接连接符 10"/>
          <p:cNvCxnSpPr>
            <a:cxnSpLocks noChangeShapeType="1"/>
          </p:cNvCxnSpPr>
          <p:nvPr/>
        </p:nvCxnSpPr>
        <p:spPr bwMode="auto">
          <a:xfrm flipH="1">
            <a:off x="7362983" y="2720847"/>
            <a:ext cx="428625" cy="201215"/>
          </a:xfrm>
          <a:prstGeom prst="line">
            <a:avLst/>
          </a:prstGeom>
          <a:noFill/>
          <a:ln w="28575" algn="ctr">
            <a:solidFill>
              <a:srgbClr val="414455"/>
            </a:solidFill>
            <a:round/>
            <a:headEnd type="none" w="med" len="med"/>
            <a:tailEnd type="arrow" w="med" len="med"/>
          </a:ln>
        </p:spPr>
      </p:cxnSp>
      <p:grpSp>
        <p:nvGrpSpPr>
          <p:cNvPr id="12" name="组合 11"/>
          <p:cNvGrpSpPr/>
          <p:nvPr/>
        </p:nvGrpSpPr>
        <p:grpSpPr>
          <a:xfrm>
            <a:off x="5497195" y="2553970"/>
            <a:ext cx="1661160" cy="1578610"/>
            <a:chOff x="5014912" y="2584450"/>
            <a:chExt cx="2105025" cy="2105025"/>
          </a:xfrm>
        </p:grpSpPr>
        <p:sp>
          <p:nvSpPr>
            <p:cNvPr id="13" name="Oval 19"/>
            <p:cNvSpPr>
              <a:spLocks noChangeArrowheads="1"/>
            </p:cNvSpPr>
            <p:nvPr/>
          </p:nvSpPr>
          <p:spPr bwMode="auto">
            <a:xfrm>
              <a:off x="5014912" y="2584450"/>
              <a:ext cx="2105025" cy="2105025"/>
            </a:xfrm>
            <a:prstGeom prst="ellipse">
              <a:avLst/>
            </a:prstGeom>
            <a:solidFill>
              <a:srgbClr val="414455"/>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anose="020B0503020204020204" pitchFamily="34" charset="-122"/>
                <a:ea typeface="微软雅黑" panose="020B0503020204020204" pitchFamily="34" charset="-122"/>
              </a:endParaRPr>
            </a:p>
          </p:txBody>
        </p:sp>
        <p:sp>
          <p:nvSpPr>
            <p:cNvPr id="14" name="Oval 19"/>
            <p:cNvSpPr>
              <a:spLocks noChangeArrowheads="1"/>
            </p:cNvSpPr>
            <p:nvPr/>
          </p:nvSpPr>
          <p:spPr bwMode="auto">
            <a:xfrm>
              <a:off x="5332758" y="3066252"/>
              <a:ext cx="1438756" cy="1139728"/>
            </a:xfrm>
            <a:prstGeom prst="ellipse">
              <a:avLst/>
            </a:prstGeom>
            <a:solidFill>
              <a:schemeClr val="bg1"/>
            </a:solidFill>
            <a:ln w="3175" cap="flat" cmpd="sng" algn="ctr">
              <a:solidFill>
                <a:srgbClr val="D7D7D7"/>
              </a:solidFill>
              <a:prstDash val="solid"/>
            </a:ln>
            <a:effectLst/>
          </p:spPr>
          <p:txBody>
            <a:bodyPr anchor="ctr"/>
            <a:lstStyle/>
            <a:p>
              <a:pPr algn="ctr"/>
              <a:r>
                <a:rPr lang="zh-CN" altLang="zh-CN" sz="1600" b="1" dirty="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rPr>
                <a:t>导游众评网</a:t>
              </a:r>
              <a:endParaRPr lang="zh-CN" altLang="zh-CN" sz="1600" b="1" dirty="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5" name="Oval 19"/>
          <p:cNvSpPr>
            <a:spLocks noChangeArrowheads="1"/>
          </p:cNvSpPr>
          <p:nvPr/>
        </p:nvSpPr>
        <p:spPr bwMode="auto">
          <a:xfrm>
            <a:off x="4111386" y="2117200"/>
            <a:ext cx="744141" cy="744140"/>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ysClr val="window" lastClr="FFFFFF"/>
                </a:solidFill>
                <a:latin typeface="Arial" panose="020B0604020202020204" pitchFamily="34" charset="0"/>
                <a:ea typeface="微软雅黑" panose="020B0503020204020204" pitchFamily="34" charset="-122"/>
              </a:rPr>
              <a:t>登录注册</a:t>
            </a:r>
            <a:endParaRPr lang="zh-CN" altLang="en-US" sz="1015" kern="0" dirty="0">
              <a:solidFill>
                <a:sysClr val="window" lastClr="FFFFFF"/>
              </a:solidFill>
              <a:latin typeface="Arial" panose="020B0604020202020204" pitchFamily="34" charset="0"/>
              <a:ea typeface="微软雅黑" panose="020B0503020204020204" pitchFamily="34" charset="-122"/>
            </a:endParaRPr>
          </a:p>
        </p:txBody>
      </p:sp>
      <p:sp>
        <p:nvSpPr>
          <p:cNvPr id="16" name="Oval 19"/>
          <p:cNvSpPr>
            <a:spLocks noChangeArrowheads="1"/>
          </p:cNvSpPr>
          <p:nvPr/>
        </p:nvSpPr>
        <p:spPr bwMode="auto">
          <a:xfrm>
            <a:off x="7753509" y="2129106"/>
            <a:ext cx="744140"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chemeClr val="bg1"/>
                </a:solidFill>
                <a:latin typeface="Arial" panose="020B0604020202020204" pitchFamily="34" charset="0"/>
                <a:ea typeface="微软雅黑" panose="020B0503020204020204" pitchFamily="34" charset="-122"/>
              </a:rPr>
              <a:t>添加评论</a:t>
            </a:r>
            <a:endParaRPr lang="zh-CN" altLang="en-US" sz="1015" kern="0" dirty="0">
              <a:solidFill>
                <a:schemeClr val="bg1"/>
              </a:solidFill>
              <a:latin typeface="Arial" panose="020B0604020202020204" pitchFamily="34" charset="0"/>
              <a:ea typeface="微软雅黑" panose="020B0503020204020204" pitchFamily="34" charset="-122"/>
            </a:endParaRPr>
          </a:p>
        </p:txBody>
      </p:sp>
      <p:sp>
        <p:nvSpPr>
          <p:cNvPr id="17" name="Oval 19"/>
          <p:cNvSpPr>
            <a:spLocks noChangeArrowheads="1"/>
          </p:cNvSpPr>
          <p:nvPr/>
        </p:nvSpPr>
        <p:spPr bwMode="auto">
          <a:xfrm>
            <a:off x="8091646" y="2993500"/>
            <a:ext cx="745331"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chemeClr val="bg1"/>
                </a:solidFill>
                <a:latin typeface="Arial" panose="020B0604020202020204" pitchFamily="34" charset="0"/>
                <a:ea typeface="微软雅黑" panose="020B0503020204020204" pitchFamily="34" charset="-122"/>
              </a:rPr>
              <a:t>跟评论</a:t>
            </a:r>
            <a:endParaRPr lang="zh-CN" altLang="en-US" sz="1015" kern="0" dirty="0">
              <a:solidFill>
                <a:schemeClr val="bg1"/>
              </a:solidFill>
              <a:latin typeface="Arial" panose="020B0604020202020204" pitchFamily="34" charset="0"/>
              <a:ea typeface="微软雅黑" panose="020B0503020204020204" pitchFamily="34" charset="-122"/>
            </a:endParaRPr>
          </a:p>
        </p:txBody>
      </p:sp>
      <p:sp>
        <p:nvSpPr>
          <p:cNvPr id="18" name="Oval 19"/>
          <p:cNvSpPr>
            <a:spLocks noChangeArrowheads="1"/>
          </p:cNvSpPr>
          <p:nvPr/>
        </p:nvSpPr>
        <p:spPr bwMode="auto">
          <a:xfrm>
            <a:off x="7790418" y="3848369"/>
            <a:ext cx="745331"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chemeClr val="bg1"/>
                </a:solidFill>
                <a:latin typeface="Arial" panose="020B0604020202020204" pitchFamily="34" charset="0"/>
                <a:ea typeface="微软雅黑" panose="020B0503020204020204" pitchFamily="34" charset="-122"/>
              </a:rPr>
              <a:t>设置</a:t>
            </a:r>
            <a:endParaRPr lang="zh-CN" altLang="en-US" sz="1015" kern="0" dirty="0">
              <a:solidFill>
                <a:schemeClr val="bg1"/>
              </a:solidFill>
              <a:latin typeface="Arial" panose="020B0604020202020204" pitchFamily="34" charset="0"/>
              <a:ea typeface="微软雅黑" panose="020B0503020204020204" pitchFamily="34" charset="-122"/>
            </a:endParaRPr>
          </a:p>
        </p:txBody>
      </p:sp>
      <p:sp>
        <p:nvSpPr>
          <p:cNvPr id="19" name="Oval 19"/>
          <p:cNvSpPr>
            <a:spLocks noChangeArrowheads="1"/>
          </p:cNvSpPr>
          <p:nvPr/>
        </p:nvSpPr>
        <p:spPr bwMode="auto">
          <a:xfrm>
            <a:off x="3778012" y="2964925"/>
            <a:ext cx="745331"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ysClr val="window" lastClr="FFFFFF"/>
                </a:solidFill>
                <a:latin typeface="Arial" panose="020B0604020202020204" pitchFamily="34" charset="0"/>
                <a:ea typeface="微软雅黑" panose="020B0503020204020204" pitchFamily="34" charset="-122"/>
              </a:rPr>
              <a:t>输入搜索</a:t>
            </a:r>
            <a:endParaRPr lang="zh-CN" altLang="en-US" sz="1015" kern="0" dirty="0">
              <a:solidFill>
                <a:sysClr val="window" lastClr="FFFFFF"/>
              </a:solidFill>
              <a:latin typeface="Arial" panose="020B0604020202020204" pitchFamily="34" charset="0"/>
              <a:ea typeface="微软雅黑" panose="020B0503020204020204" pitchFamily="34" charset="-122"/>
            </a:endParaRPr>
          </a:p>
        </p:txBody>
      </p:sp>
      <p:sp>
        <p:nvSpPr>
          <p:cNvPr id="20" name="Oval 19"/>
          <p:cNvSpPr>
            <a:spLocks noChangeArrowheads="1"/>
          </p:cNvSpPr>
          <p:nvPr/>
        </p:nvSpPr>
        <p:spPr bwMode="auto">
          <a:xfrm>
            <a:off x="4082812" y="3843606"/>
            <a:ext cx="745331"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ysClr val="window" lastClr="FFFFFF"/>
                </a:solidFill>
                <a:latin typeface="Arial" panose="020B0604020202020204" pitchFamily="34" charset="0"/>
                <a:ea typeface="微软雅黑" panose="020B0503020204020204" pitchFamily="34" charset="-122"/>
              </a:rPr>
              <a:t>标签搜索</a:t>
            </a:r>
            <a:endParaRPr lang="zh-CN" altLang="en-US" sz="1015" kern="0" dirty="0">
              <a:solidFill>
                <a:sysClr val="window" lastClr="FFFFFF"/>
              </a:solidFill>
              <a:latin typeface="Arial" panose="020B0604020202020204" pitchFamily="34" charset="0"/>
              <a:ea typeface="微软雅黑" panose="020B0503020204020204" pitchFamily="34" charset="-122"/>
            </a:endParaRPr>
          </a:p>
        </p:txBody>
      </p:sp>
      <p:sp>
        <p:nvSpPr>
          <p:cNvPr id="21" name="TextBox 42"/>
          <p:cNvSpPr txBox="1"/>
          <p:nvPr/>
        </p:nvSpPr>
        <p:spPr>
          <a:xfrm>
            <a:off x="1782445" y="2139950"/>
            <a:ext cx="2137410" cy="510540"/>
          </a:xfrm>
          <a:prstGeom prst="rect">
            <a:avLst/>
          </a:prstGeom>
          <a:noFill/>
        </p:spPr>
        <p:txBody>
          <a:bodyPr wrap="square" rtlCol="0">
            <a:spAutoFit/>
          </a:bodyPr>
          <a:lstStyle/>
          <a:p>
            <a:pPr>
              <a:lnSpc>
                <a:spcPct val="130000"/>
              </a:lnSpc>
            </a:pPr>
            <a:r>
              <a:rPr lang="zh-CN" altLang="en-US" sz="1050">
                <a:solidFill>
                  <a:sysClr val="windowText" lastClr="000000"/>
                </a:solidFill>
                <a:latin typeface="微软雅黑" panose="020B0503020204020204" pitchFamily="34" charset="-122"/>
                <a:ea typeface="微软雅黑" panose="020B0503020204020204" pitchFamily="34" charset="-122"/>
              </a:rPr>
              <a:t>在添加评论时，原有用户首先登录，新用户首先注册才能进行。</a:t>
            </a:r>
            <a:endParaRPr lang="zh-CN" altLang="en-US" sz="1050">
              <a:solidFill>
                <a:sysClr val="windowText" lastClr="000000"/>
              </a:solidFill>
              <a:latin typeface="微软雅黑" panose="020B0503020204020204" pitchFamily="34" charset="-122"/>
              <a:ea typeface="微软雅黑" panose="020B0503020204020204" pitchFamily="34" charset="-122"/>
            </a:endParaRPr>
          </a:p>
        </p:txBody>
      </p:sp>
      <p:sp>
        <p:nvSpPr>
          <p:cNvPr id="22" name="TextBox 43"/>
          <p:cNvSpPr txBox="1"/>
          <p:nvPr/>
        </p:nvSpPr>
        <p:spPr>
          <a:xfrm>
            <a:off x="8662801" y="2139775"/>
            <a:ext cx="1609054" cy="720090"/>
          </a:xfrm>
          <a:prstGeom prst="rect">
            <a:avLst/>
          </a:prstGeom>
          <a:noFill/>
        </p:spPr>
        <p:txBody>
          <a:bodyPr wrap="square" rtlCol="0">
            <a:spAutoFit/>
          </a:bodyPr>
          <a:lstStyle/>
          <a:p>
            <a:pPr>
              <a:lnSpc>
                <a:spcPct val="130000"/>
              </a:lnSpc>
            </a:pPr>
            <a:r>
              <a:rPr lang="zh-CN" altLang="en-US" sz="1050">
                <a:solidFill>
                  <a:sysClr val="windowText" lastClr="000000"/>
                </a:solidFill>
                <a:latin typeface="微软雅黑" panose="020B0503020204020204" pitchFamily="34" charset="-122"/>
                <a:ea typeface="微软雅黑" panose="020B0503020204020204" pitchFamily="34" charset="-122"/>
              </a:rPr>
              <a:t>若用户为已登录状态，可以添加导游基本信息及对其作出评价。</a:t>
            </a:r>
            <a:endParaRPr lang="zh-CN" altLang="en-US" sz="1050">
              <a:solidFill>
                <a:sysClr val="windowText" lastClr="000000"/>
              </a:solidFill>
              <a:latin typeface="微软雅黑" panose="020B0503020204020204" pitchFamily="34" charset="-122"/>
              <a:ea typeface="微软雅黑" panose="020B0503020204020204" pitchFamily="34" charset="-122"/>
            </a:endParaRPr>
          </a:p>
        </p:txBody>
      </p:sp>
      <p:sp>
        <p:nvSpPr>
          <p:cNvPr id="23" name="TextBox 44"/>
          <p:cNvSpPr txBox="1"/>
          <p:nvPr/>
        </p:nvSpPr>
        <p:spPr>
          <a:xfrm>
            <a:off x="1987014" y="3121483"/>
            <a:ext cx="1609054" cy="720090"/>
          </a:xfrm>
          <a:prstGeom prst="rect">
            <a:avLst/>
          </a:prstGeom>
          <a:noFill/>
        </p:spPr>
        <p:txBody>
          <a:bodyPr wrap="square" rtlCol="0">
            <a:spAutoFit/>
          </a:bodyPr>
          <a:lstStyle/>
          <a:p>
            <a:pPr>
              <a:lnSpc>
                <a:spcPct val="130000"/>
              </a:lnSpc>
            </a:pPr>
            <a:r>
              <a:rPr lang="zh-CN" altLang="en-US" sz="1050">
                <a:solidFill>
                  <a:sysClr val="windowText" lastClr="000000"/>
                </a:solidFill>
                <a:latin typeface="微软雅黑" panose="020B0503020204020204" pitchFamily="34" charset="-122"/>
                <a:ea typeface="微软雅黑" panose="020B0503020204020204" pitchFamily="34" charset="-122"/>
              </a:rPr>
              <a:t>用户输入关键字，系统匹配数据库输出匹配到的导游信息及其评论。</a:t>
            </a:r>
            <a:endParaRPr lang="zh-CN" altLang="en-US" sz="1050">
              <a:solidFill>
                <a:sysClr val="windowText" lastClr="000000"/>
              </a:solidFill>
              <a:latin typeface="微软雅黑" panose="020B0503020204020204" pitchFamily="34" charset="-122"/>
              <a:ea typeface="微软雅黑" panose="020B0503020204020204" pitchFamily="34" charset="-122"/>
            </a:endParaRPr>
          </a:p>
        </p:txBody>
      </p:sp>
      <p:sp>
        <p:nvSpPr>
          <p:cNvPr id="24" name="TextBox 45"/>
          <p:cNvSpPr txBox="1"/>
          <p:nvPr/>
        </p:nvSpPr>
        <p:spPr>
          <a:xfrm>
            <a:off x="9013357" y="3121483"/>
            <a:ext cx="1609054" cy="720090"/>
          </a:xfrm>
          <a:prstGeom prst="rect">
            <a:avLst/>
          </a:prstGeom>
          <a:noFill/>
        </p:spPr>
        <p:txBody>
          <a:bodyPr wrap="square" rtlCol="0">
            <a:spAutoFit/>
          </a:bodyPr>
          <a:lstStyle/>
          <a:p>
            <a:pPr>
              <a:lnSpc>
                <a:spcPct val="130000"/>
              </a:lnSpc>
            </a:pPr>
            <a:r>
              <a:rPr lang="zh-CN" altLang="en-US" sz="1050">
                <a:solidFill>
                  <a:sysClr val="windowText" lastClr="000000"/>
                </a:solidFill>
                <a:latin typeface="微软雅黑" panose="020B0503020204020204" pitchFamily="34" charset="-122"/>
                <a:ea typeface="微软雅黑" panose="020B0503020204020204" pitchFamily="34" charset="-122"/>
              </a:rPr>
              <a:t>若用户为已登录状态，可以在已有的导游信息及评论下，添加评价。</a:t>
            </a:r>
            <a:endParaRPr lang="zh-CN" altLang="en-US" sz="1050">
              <a:solidFill>
                <a:sysClr val="windowText" lastClr="000000"/>
              </a:solidFill>
              <a:latin typeface="微软雅黑" panose="020B0503020204020204" pitchFamily="34" charset="-122"/>
              <a:ea typeface="微软雅黑" panose="020B0503020204020204" pitchFamily="34" charset="-122"/>
            </a:endParaRPr>
          </a:p>
        </p:txBody>
      </p:sp>
      <p:sp>
        <p:nvSpPr>
          <p:cNvPr id="25" name="TextBox 46"/>
          <p:cNvSpPr txBox="1"/>
          <p:nvPr/>
        </p:nvSpPr>
        <p:spPr>
          <a:xfrm>
            <a:off x="8682156" y="3976351"/>
            <a:ext cx="1609054" cy="929640"/>
          </a:xfrm>
          <a:prstGeom prst="rect">
            <a:avLst/>
          </a:prstGeom>
          <a:noFill/>
        </p:spPr>
        <p:txBody>
          <a:bodyPr wrap="square" rtlCol="0">
            <a:spAutoFit/>
          </a:bodyPr>
          <a:lstStyle/>
          <a:p>
            <a:pPr>
              <a:lnSpc>
                <a:spcPct val="130000"/>
              </a:lnSpc>
            </a:pPr>
            <a:r>
              <a:rPr lang="zh-CN" altLang="en-US" sz="1050">
                <a:solidFill>
                  <a:sysClr val="windowText" lastClr="000000"/>
                </a:solidFill>
                <a:latin typeface="微软雅黑" panose="020B0503020204020204" pitchFamily="34" charset="-122"/>
                <a:ea typeface="微软雅黑" panose="020B0503020204020204" pitchFamily="34" charset="-122"/>
              </a:rPr>
              <a:t>若用户为已登录状态，可以设置自己的基本信息。包括资料更改和密码更改。</a:t>
            </a:r>
            <a:endParaRPr lang="zh-CN" altLang="en-US" sz="1050">
              <a:solidFill>
                <a:sysClr val="windowText" lastClr="000000"/>
              </a:solidFill>
              <a:latin typeface="微软雅黑" panose="020B0503020204020204" pitchFamily="34" charset="-122"/>
              <a:ea typeface="微软雅黑" panose="020B0503020204020204" pitchFamily="34" charset="-122"/>
            </a:endParaRPr>
          </a:p>
        </p:txBody>
      </p:sp>
      <p:sp>
        <p:nvSpPr>
          <p:cNvPr id="26" name="TextBox 47"/>
          <p:cNvSpPr txBox="1"/>
          <p:nvPr/>
        </p:nvSpPr>
        <p:spPr>
          <a:xfrm>
            <a:off x="2288975" y="3976351"/>
            <a:ext cx="1609054" cy="929640"/>
          </a:xfrm>
          <a:prstGeom prst="rect">
            <a:avLst/>
          </a:prstGeom>
          <a:noFill/>
        </p:spPr>
        <p:txBody>
          <a:bodyPr wrap="square" rtlCol="0">
            <a:spAutoFit/>
          </a:bodyPr>
          <a:lstStyle/>
          <a:p>
            <a:pPr>
              <a:lnSpc>
                <a:spcPct val="130000"/>
              </a:lnSpc>
            </a:pPr>
            <a:r>
              <a:rPr lang="zh-CN" altLang="en-US" sz="1050">
                <a:solidFill>
                  <a:sysClr val="windowText" lastClr="000000"/>
                </a:solidFill>
                <a:latin typeface="微软雅黑" panose="020B0503020204020204" pitchFamily="34" charset="-122"/>
                <a:ea typeface="微软雅黑" panose="020B0503020204020204" pitchFamily="34" charset="-122"/>
              </a:rPr>
              <a:t>用户可以选择已有标签，系统匹配数据库，输出匹配到的导游信息及其评论。</a:t>
            </a:r>
            <a:endParaRPr lang="zh-CN" altLang="en-US" sz="1050">
              <a:solidFill>
                <a:sysClr val="windowText" lastClr="000000"/>
              </a:solidFill>
              <a:latin typeface="微软雅黑" panose="020B0503020204020204" pitchFamily="34" charset="-122"/>
              <a:ea typeface="微软雅黑" panose="020B0503020204020204" pitchFamily="34" charset="-122"/>
            </a:endParaRPr>
          </a:p>
        </p:txBody>
      </p:sp>
      <p:pic>
        <p:nvPicPr>
          <p:cNvPr id="27" name="图片 26" descr="logo"/>
          <p:cNvPicPr>
            <a:picLocks noChangeAspect="1"/>
          </p:cNvPicPr>
          <p:nvPr/>
        </p:nvPicPr>
        <p:blipFill>
          <a:blip r:embed="rId1"/>
          <a:stretch>
            <a:fillRect/>
          </a:stretch>
        </p:blipFill>
        <p:spPr>
          <a:xfrm>
            <a:off x="4528820" y="100330"/>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childTnLst>
                          </p:cTn>
                        </p:par>
                        <p:par>
                          <p:cTn id="24" fill="hold">
                            <p:stCondLst>
                              <p:cond delay="1000"/>
                            </p:stCondLst>
                            <p:childTnLst>
                              <p:par>
                                <p:cTn id="25" presetID="52"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Scale>
                                      <p:cBhvr>
                                        <p:cTn id="27"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5"/>
                                        </p:tgtEl>
                                        <p:attrNameLst>
                                          <p:attrName>ppt_x</p:attrName>
                                          <p:attrName>ppt_y</p:attrName>
                                        </p:attrNameLst>
                                      </p:cBhvr>
                                    </p:animMotion>
                                    <p:animEffect transition="in" filter="fade">
                                      <p:cBhvr>
                                        <p:cTn id="29" dur="1000"/>
                                        <p:tgtEl>
                                          <p:spTgt spid="15"/>
                                        </p:tgtEl>
                                      </p:cBhvr>
                                    </p:animEffect>
                                  </p:childTnLst>
                                </p:cTn>
                              </p:par>
                              <p:par>
                                <p:cTn id="30" presetID="52"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Scale>
                                      <p:cBhvr>
                                        <p:cTn id="32"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6"/>
                                        </p:tgtEl>
                                        <p:attrNameLst>
                                          <p:attrName>ppt_x</p:attrName>
                                          <p:attrName>ppt_y</p:attrName>
                                        </p:attrNameLst>
                                      </p:cBhvr>
                                    </p:animMotion>
                                    <p:animEffect transition="in" filter="fade">
                                      <p:cBhvr>
                                        <p:cTn id="34" dur="1000"/>
                                        <p:tgtEl>
                                          <p:spTgt spid="16"/>
                                        </p:tgtEl>
                                      </p:cBhvr>
                                    </p:animEffect>
                                  </p:childTnLst>
                                </p:cTn>
                              </p:par>
                              <p:par>
                                <p:cTn id="35" presetID="52" presetClass="entr" presetSubtype="0" fill="hold" grpId="0" nodeType="withEffect">
                                  <p:stCondLst>
                                    <p:cond delay="400"/>
                                  </p:stCondLst>
                                  <p:childTnLst>
                                    <p:set>
                                      <p:cBhvr>
                                        <p:cTn id="36" dur="1" fill="hold">
                                          <p:stCondLst>
                                            <p:cond delay="0"/>
                                          </p:stCondLst>
                                        </p:cTn>
                                        <p:tgtEl>
                                          <p:spTgt spid="19"/>
                                        </p:tgtEl>
                                        <p:attrNameLst>
                                          <p:attrName>style.visibility</p:attrName>
                                        </p:attrNameLst>
                                      </p:cBhvr>
                                      <p:to>
                                        <p:strVal val="visible"/>
                                      </p:to>
                                    </p:set>
                                    <p:animScale>
                                      <p:cBhvr>
                                        <p:cTn id="37"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19"/>
                                        </p:tgtEl>
                                        <p:attrNameLst>
                                          <p:attrName>ppt_x</p:attrName>
                                          <p:attrName>ppt_y</p:attrName>
                                        </p:attrNameLst>
                                      </p:cBhvr>
                                    </p:animMotion>
                                    <p:animEffect transition="in" filter="fade">
                                      <p:cBhvr>
                                        <p:cTn id="39" dur="1000"/>
                                        <p:tgtEl>
                                          <p:spTgt spid="19"/>
                                        </p:tgtEl>
                                      </p:cBhvr>
                                    </p:animEffect>
                                  </p:childTnLst>
                                </p:cTn>
                              </p:par>
                              <p:par>
                                <p:cTn id="40" presetID="52" presetClass="entr" presetSubtype="0" fill="hold" grpId="0" nodeType="withEffect">
                                  <p:stCondLst>
                                    <p:cond delay="600"/>
                                  </p:stCondLst>
                                  <p:childTnLst>
                                    <p:set>
                                      <p:cBhvr>
                                        <p:cTn id="41" dur="1" fill="hold">
                                          <p:stCondLst>
                                            <p:cond delay="0"/>
                                          </p:stCondLst>
                                        </p:cTn>
                                        <p:tgtEl>
                                          <p:spTgt spid="17"/>
                                        </p:tgtEl>
                                        <p:attrNameLst>
                                          <p:attrName>style.visibility</p:attrName>
                                        </p:attrNameLst>
                                      </p:cBhvr>
                                      <p:to>
                                        <p:strVal val="visible"/>
                                      </p:to>
                                    </p:set>
                                    <p:animScale>
                                      <p:cBhvr>
                                        <p:cTn id="4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17"/>
                                        </p:tgtEl>
                                        <p:attrNameLst>
                                          <p:attrName>ppt_x</p:attrName>
                                          <p:attrName>ppt_y</p:attrName>
                                        </p:attrNameLst>
                                      </p:cBhvr>
                                    </p:animMotion>
                                    <p:animEffect transition="in" filter="fade">
                                      <p:cBhvr>
                                        <p:cTn id="44" dur="1000"/>
                                        <p:tgtEl>
                                          <p:spTgt spid="17"/>
                                        </p:tgtEl>
                                      </p:cBhvr>
                                    </p:animEffect>
                                  </p:childTnLst>
                                </p:cTn>
                              </p:par>
                              <p:par>
                                <p:cTn id="45" presetID="52" presetClass="entr" presetSubtype="0" fill="hold" grpId="0" nodeType="withEffect">
                                  <p:stCondLst>
                                    <p:cond delay="800"/>
                                  </p:stCondLst>
                                  <p:childTnLst>
                                    <p:set>
                                      <p:cBhvr>
                                        <p:cTn id="46" dur="1" fill="hold">
                                          <p:stCondLst>
                                            <p:cond delay="0"/>
                                          </p:stCondLst>
                                        </p:cTn>
                                        <p:tgtEl>
                                          <p:spTgt spid="20"/>
                                        </p:tgtEl>
                                        <p:attrNameLst>
                                          <p:attrName>style.visibility</p:attrName>
                                        </p:attrNameLst>
                                      </p:cBhvr>
                                      <p:to>
                                        <p:strVal val="visible"/>
                                      </p:to>
                                    </p:set>
                                    <p:animScale>
                                      <p:cBhvr>
                                        <p:cTn id="4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20"/>
                                        </p:tgtEl>
                                        <p:attrNameLst>
                                          <p:attrName>ppt_x</p:attrName>
                                          <p:attrName>ppt_y</p:attrName>
                                        </p:attrNameLst>
                                      </p:cBhvr>
                                    </p:animMotion>
                                    <p:animEffect transition="in" filter="fade">
                                      <p:cBhvr>
                                        <p:cTn id="49" dur="1000"/>
                                        <p:tgtEl>
                                          <p:spTgt spid="20"/>
                                        </p:tgtEl>
                                      </p:cBhvr>
                                    </p:animEffect>
                                  </p:childTnLst>
                                </p:cTn>
                              </p:par>
                              <p:par>
                                <p:cTn id="50" presetID="52" presetClass="entr" presetSubtype="0" fill="hold" grpId="0" nodeType="withEffect">
                                  <p:stCondLst>
                                    <p:cond delay="1000"/>
                                  </p:stCondLst>
                                  <p:childTnLst>
                                    <p:set>
                                      <p:cBhvr>
                                        <p:cTn id="51" dur="1" fill="hold">
                                          <p:stCondLst>
                                            <p:cond delay="0"/>
                                          </p:stCondLst>
                                        </p:cTn>
                                        <p:tgtEl>
                                          <p:spTgt spid="18"/>
                                        </p:tgtEl>
                                        <p:attrNameLst>
                                          <p:attrName>style.visibility</p:attrName>
                                        </p:attrNameLst>
                                      </p:cBhvr>
                                      <p:to>
                                        <p:strVal val="visible"/>
                                      </p:to>
                                    </p:set>
                                    <p:animScale>
                                      <p:cBhvr>
                                        <p:cTn id="52"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8"/>
                                        </p:tgtEl>
                                        <p:attrNameLst>
                                          <p:attrName>ppt_x</p:attrName>
                                          <p:attrName>ppt_y</p:attrName>
                                        </p:attrNameLst>
                                      </p:cBhvr>
                                    </p:animMotion>
                                    <p:animEffect transition="in" filter="fade">
                                      <p:cBhvr>
                                        <p:cTn id="54" dur="1000"/>
                                        <p:tgtEl>
                                          <p:spTgt spid="18"/>
                                        </p:tgtEl>
                                      </p:cBhvr>
                                    </p:animEffect>
                                  </p:childTnLst>
                                </p:cTn>
                              </p:par>
                            </p:childTnLst>
                          </p:cTn>
                        </p:par>
                        <p:par>
                          <p:cTn id="55" fill="hold">
                            <p:stCondLst>
                              <p:cond delay="2000"/>
                            </p:stCondLst>
                            <p:childTnLst>
                              <p:par>
                                <p:cTn id="56" presetID="12" presetClass="entr" presetSubtype="8"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p:tgtEl>
                                          <p:spTgt spid="6"/>
                                        </p:tgtEl>
                                        <p:attrNameLst>
                                          <p:attrName>ppt_x</p:attrName>
                                        </p:attrNameLst>
                                      </p:cBhvr>
                                      <p:tavLst>
                                        <p:tav tm="0">
                                          <p:val>
                                            <p:strVal val="#ppt_x-#ppt_w*1.125000"/>
                                          </p:val>
                                        </p:tav>
                                        <p:tav tm="100000">
                                          <p:val>
                                            <p:strVal val="#ppt_x"/>
                                          </p:val>
                                        </p:tav>
                                      </p:tavLst>
                                    </p:anim>
                                    <p:animEffect transition="in" filter="wipe(right)">
                                      <p:cBhvr>
                                        <p:cTn id="59" dur="500"/>
                                        <p:tgtEl>
                                          <p:spTgt spid="6"/>
                                        </p:tgtEl>
                                      </p:cBhvr>
                                    </p:animEffect>
                                  </p:childTnLst>
                                </p:cTn>
                              </p:par>
                              <p:par>
                                <p:cTn id="60" presetID="12" presetClass="entr" presetSubtype="8"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p:tgtEl>
                                          <p:spTgt spid="7"/>
                                        </p:tgtEl>
                                        <p:attrNameLst>
                                          <p:attrName>ppt_x</p:attrName>
                                        </p:attrNameLst>
                                      </p:cBhvr>
                                      <p:tavLst>
                                        <p:tav tm="0">
                                          <p:val>
                                            <p:strVal val="#ppt_x-#ppt_w*1.125000"/>
                                          </p:val>
                                        </p:tav>
                                        <p:tav tm="100000">
                                          <p:val>
                                            <p:strVal val="#ppt_x"/>
                                          </p:val>
                                        </p:tav>
                                      </p:tavLst>
                                    </p:anim>
                                    <p:animEffect transition="in" filter="wipe(right)">
                                      <p:cBhvr>
                                        <p:cTn id="63" dur="500"/>
                                        <p:tgtEl>
                                          <p:spTgt spid="7"/>
                                        </p:tgtEl>
                                      </p:cBhvr>
                                    </p:animEffect>
                                  </p:childTnLst>
                                </p:cTn>
                              </p:par>
                              <p:par>
                                <p:cTn id="64" presetID="12" presetClass="entr" presetSubtype="8"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additive="base">
                                        <p:cTn id="66" dur="500"/>
                                        <p:tgtEl>
                                          <p:spTgt spid="8"/>
                                        </p:tgtEl>
                                        <p:attrNameLst>
                                          <p:attrName>ppt_x</p:attrName>
                                        </p:attrNameLst>
                                      </p:cBhvr>
                                      <p:tavLst>
                                        <p:tav tm="0">
                                          <p:val>
                                            <p:strVal val="#ppt_x-#ppt_w*1.125000"/>
                                          </p:val>
                                        </p:tav>
                                        <p:tav tm="100000">
                                          <p:val>
                                            <p:strVal val="#ppt_x"/>
                                          </p:val>
                                        </p:tav>
                                      </p:tavLst>
                                    </p:anim>
                                    <p:animEffect transition="in" filter="wipe(right)">
                                      <p:cBhvr>
                                        <p:cTn id="67" dur="500"/>
                                        <p:tgtEl>
                                          <p:spTgt spid="8"/>
                                        </p:tgtEl>
                                      </p:cBhvr>
                                    </p:animEffect>
                                  </p:childTnLst>
                                </p:cTn>
                              </p:par>
                              <p:par>
                                <p:cTn id="68" presetID="12" presetClass="entr" presetSubtype="2"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additive="base">
                                        <p:cTn id="70" dur="500"/>
                                        <p:tgtEl>
                                          <p:spTgt spid="11"/>
                                        </p:tgtEl>
                                        <p:attrNameLst>
                                          <p:attrName>ppt_x</p:attrName>
                                        </p:attrNameLst>
                                      </p:cBhvr>
                                      <p:tavLst>
                                        <p:tav tm="0">
                                          <p:val>
                                            <p:strVal val="#ppt_x+#ppt_w*1.125000"/>
                                          </p:val>
                                        </p:tav>
                                        <p:tav tm="100000">
                                          <p:val>
                                            <p:strVal val="#ppt_x"/>
                                          </p:val>
                                        </p:tav>
                                      </p:tavLst>
                                    </p:anim>
                                    <p:animEffect transition="in" filter="wipe(left)">
                                      <p:cBhvr>
                                        <p:cTn id="71" dur="500"/>
                                        <p:tgtEl>
                                          <p:spTgt spid="11"/>
                                        </p:tgtEl>
                                      </p:cBhvr>
                                    </p:animEffect>
                                  </p:childTnLst>
                                </p:cTn>
                              </p:par>
                              <p:par>
                                <p:cTn id="72" presetID="12" presetClass="entr" presetSubtype="2"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500"/>
                                        <p:tgtEl>
                                          <p:spTgt spid="10"/>
                                        </p:tgtEl>
                                        <p:attrNameLst>
                                          <p:attrName>ppt_x</p:attrName>
                                        </p:attrNameLst>
                                      </p:cBhvr>
                                      <p:tavLst>
                                        <p:tav tm="0">
                                          <p:val>
                                            <p:strVal val="#ppt_x+#ppt_w*1.125000"/>
                                          </p:val>
                                        </p:tav>
                                        <p:tav tm="100000">
                                          <p:val>
                                            <p:strVal val="#ppt_x"/>
                                          </p:val>
                                        </p:tav>
                                      </p:tavLst>
                                    </p:anim>
                                    <p:animEffect transition="in" filter="wipe(left)">
                                      <p:cBhvr>
                                        <p:cTn id="75" dur="500"/>
                                        <p:tgtEl>
                                          <p:spTgt spid="10"/>
                                        </p:tgtEl>
                                      </p:cBhvr>
                                    </p:animEffect>
                                  </p:childTnLst>
                                </p:cTn>
                              </p:par>
                              <p:par>
                                <p:cTn id="76" presetID="12" presetClass="entr" presetSubtype="2" fill="hold" nodeType="with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500"/>
                                        <p:tgtEl>
                                          <p:spTgt spid="9"/>
                                        </p:tgtEl>
                                        <p:attrNameLst>
                                          <p:attrName>ppt_x</p:attrName>
                                        </p:attrNameLst>
                                      </p:cBhvr>
                                      <p:tavLst>
                                        <p:tav tm="0">
                                          <p:val>
                                            <p:strVal val="#ppt_x+#ppt_w*1.125000"/>
                                          </p:val>
                                        </p:tav>
                                        <p:tav tm="100000">
                                          <p:val>
                                            <p:strVal val="#ppt_x"/>
                                          </p:val>
                                        </p:tav>
                                      </p:tavLst>
                                    </p:anim>
                                    <p:animEffect transition="in" filter="wipe(left)">
                                      <p:cBhvr>
                                        <p:cTn id="79" dur="500"/>
                                        <p:tgtEl>
                                          <p:spTgt spid="9"/>
                                        </p:tgtEl>
                                      </p:cBhvr>
                                    </p:animEffect>
                                  </p:childTnLst>
                                </p:cTn>
                              </p:par>
                            </p:childTnLst>
                          </p:cTn>
                        </p:par>
                        <p:par>
                          <p:cTn id="80" fill="hold">
                            <p:stCondLst>
                              <p:cond delay="2500"/>
                            </p:stCondLst>
                            <p:childTnLst>
                              <p:par>
                                <p:cTn id="81" presetID="22" presetClass="entr" presetSubtype="8"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500"/>
                                        <p:tgtEl>
                                          <p:spTgt spid="22"/>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left)">
                                      <p:cBhvr>
                                        <p:cTn id="89" dur="500"/>
                                        <p:tgtEl>
                                          <p:spTgt spid="23"/>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left)">
                                      <p:cBhvr>
                                        <p:cTn id="92" dur="500"/>
                                        <p:tgtEl>
                                          <p:spTgt spid="24"/>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left)">
                                      <p:cBhvr>
                                        <p:cTn id="95" dur="500"/>
                                        <p:tgtEl>
                                          <p:spTgt spid="2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15" grpId="0" bldLvl="0" animBg="1"/>
      <p:bldP spid="16" grpId="0" bldLvl="0" animBg="1"/>
      <p:bldP spid="17" grpId="0" bldLvl="0" animBg="1"/>
      <p:bldP spid="18" grpId="0" bldLvl="0" animBg="1"/>
      <p:bldP spid="19" grpId="0" bldLvl="0" animBg="1"/>
      <p:bldP spid="20" grpId="0" bldLvl="0" animBg="1"/>
      <p:bldP spid="21" grpId="0"/>
      <p:bldP spid="22" grpId="0"/>
      <p:bldP spid="23" grpId="0"/>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1038225" y="1790700"/>
            <a:ext cx="2719014" cy="1200329"/>
          </a:xfrm>
          <a:prstGeom prst="rect">
            <a:avLst/>
          </a:prstGeom>
          <a:noFill/>
        </p:spPr>
        <p:txBody>
          <a:bodyPr wrap="none" rtlCol="0">
            <a:spAutoFit/>
          </a:bodyPr>
          <a:lstStyle/>
          <a:p>
            <a:r>
              <a:rPr lang="en-US" altLang="zh-CN" sz="7200" dirty="0">
                <a:latin typeface="微软雅黑" panose="020B0503020204020204" pitchFamily="34" charset="-122"/>
                <a:ea typeface="微软雅黑" panose="020B0503020204020204" pitchFamily="34" charset="-122"/>
              </a:rPr>
              <a:t>FOUR</a:t>
            </a:r>
            <a:endParaRPr lang="zh-CN" altLang="en-US" sz="7200" dirty="0">
              <a:latin typeface="微软雅黑" panose="020B0503020204020204" pitchFamily="34" charset="-122"/>
              <a:ea typeface="微软雅黑" panose="020B0503020204020204" pitchFamily="34" charset="-122"/>
            </a:endParaRPr>
          </a:p>
        </p:txBody>
      </p:sp>
      <p:sp>
        <p:nvSpPr>
          <p:cNvPr id="18" name="矩形 17"/>
          <p:cNvSpPr/>
          <p:nvPr/>
        </p:nvSpPr>
        <p:spPr>
          <a:xfrm>
            <a:off x="6205220" y="2682240"/>
            <a:ext cx="5214620" cy="768350"/>
          </a:xfrm>
          <a:prstGeom prst="rect">
            <a:avLst/>
          </a:prstGeom>
        </p:spPr>
        <p:txBody>
          <a:bodyPr wrap="square">
            <a:spAutoFit/>
          </a:bodyPr>
          <a:lstStyle/>
          <a:p>
            <a:r>
              <a:rPr lang="zh-CN" altLang="en-US" sz="4400" dirty="0"/>
              <a:t>项目应用成果展望</a:t>
            </a:r>
            <a:r>
              <a:rPr lang="zh-CN" altLang="en-US"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671955" y="959485"/>
            <a:ext cx="3936365" cy="368300"/>
          </a:xfrm>
          <a:prstGeom prst="rect">
            <a:avLst/>
          </a:prstGeom>
          <a:noFill/>
        </p:spPr>
        <p:txBody>
          <a:bodyPr wrap="square" rtlCol="0">
            <a:spAutoFit/>
          </a:bodyPr>
          <a:lstStyle/>
          <a:p>
            <a:r>
              <a:rPr lang="en-US" altLang="zh-CN"/>
              <a:t>1.</a:t>
            </a:r>
            <a:r>
              <a:rPr lang="zh-CN" altLang="en-US"/>
              <a:t>首页（未登录状态）</a:t>
            </a:r>
            <a:endParaRPr lang="zh-CN" altLang="en-US"/>
          </a:p>
        </p:txBody>
      </p:sp>
      <p:pic>
        <p:nvPicPr>
          <p:cNvPr id="13" name="图片 12" descr="登录首页"/>
          <p:cNvPicPr>
            <a:picLocks noChangeAspect="1"/>
          </p:cNvPicPr>
          <p:nvPr/>
        </p:nvPicPr>
        <p:blipFill>
          <a:blip r:embed="rId1"/>
          <a:stretch>
            <a:fillRect/>
          </a:stretch>
        </p:blipFill>
        <p:spPr>
          <a:xfrm>
            <a:off x="1916430" y="1667510"/>
            <a:ext cx="8691880" cy="4556125"/>
          </a:xfrm>
          <a:prstGeom prst="rect">
            <a:avLst/>
          </a:prstGeom>
          <a:ln>
            <a:solidFill>
              <a:schemeClr val="accent1"/>
            </a:solidFill>
          </a:ln>
        </p:spPr>
      </p:pic>
      <p:pic>
        <p:nvPicPr>
          <p:cNvPr id="8" name="图片 7" descr="logo"/>
          <p:cNvPicPr>
            <a:picLocks noChangeAspect="1"/>
          </p:cNvPicPr>
          <p:nvPr/>
        </p:nvPicPr>
        <p:blipFill>
          <a:blip r:embed="rId2"/>
          <a:stretch>
            <a:fillRect/>
          </a:stretch>
        </p:blipFill>
        <p:spPr>
          <a:xfrm>
            <a:off x="4516755" y="168275"/>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2825" y="1051560"/>
            <a:ext cx="3360420" cy="368300"/>
          </a:xfrm>
          <a:prstGeom prst="rect">
            <a:avLst/>
          </a:prstGeom>
          <a:noFill/>
        </p:spPr>
        <p:txBody>
          <a:bodyPr wrap="square" rtlCol="0">
            <a:spAutoFit/>
          </a:bodyPr>
          <a:lstStyle/>
          <a:p>
            <a:r>
              <a:rPr lang="en-US" altLang="zh-CN"/>
              <a:t>2.</a:t>
            </a:r>
            <a:r>
              <a:rPr lang="zh-CN" altLang="zh-CN"/>
              <a:t>首页（登录后）</a:t>
            </a:r>
            <a:endParaRPr lang="zh-CN" altLang="zh-CN"/>
          </a:p>
        </p:txBody>
      </p:sp>
      <p:pic>
        <p:nvPicPr>
          <p:cNvPr id="3" name="图片 2" descr="首页1"/>
          <p:cNvPicPr>
            <a:picLocks noChangeAspect="1"/>
          </p:cNvPicPr>
          <p:nvPr/>
        </p:nvPicPr>
        <p:blipFill>
          <a:blip r:embed="rId1"/>
          <a:stretch>
            <a:fillRect/>
          </a:stretch>
        </p:blipFill>
        <p:spPr>
          <a:xfrm>
            <a:off x="1969991" y="1557021"/>
            <a:ext cx="9174257" cy="46634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图片 3" descr="首页2"/>
          <p:cNvPicPr>
            <a:picLocks noChangeAspect="1"/>
          </p:cNvPicPr>
          <p:nvPr/>
        </p:nvPicPr>
        <p:blipFill>
          <a:blip r:embed="rId2"/>
          <a:stretch>
            <a:fillRect/>
          </a:stretch>
        </p:blipFill>
        <p:spPr>
          <a:xfrm>
            <a:off x="1969991" y="1977272"/>
            <a:ext cx="9295279" cy="4620895"/>
          </a:xfrm>
          <a:prstGeom prst="rect">
            <a:avLst/>
          </a:prstGeom>
        </p:spPr>
      </p:pic>
      <p:pic>
        <p:nvPicPr>
          <p:cNvPr id="8" name="图片 7" descr="logo"/>
          <p:cNvPicPr>
            <a:picLocks noChangeAspect="1"/>
          </p:cNvPicPr>
          <p:nvPr/>
        </p:nvPicPr>
        <p:blipFill>
          <a:blip r:embed="rId3"/>
          <a:stretch>
            <a:fillRect/>
          </a:stretch>
        </p:blipFill>
        <p:spPr>
          <a:xfrm>
            <a:off x="4557395" y="260350"/>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3" y="968188"/>
            <a:ext cx="2017059" cy="369332"/>
          </a:xfrm>
          <a:prstGeom prst="rect">
            <a:avLst/>
          </a:prstGeom>
          <a:noFill/>
        </p:spPr>
        <p:txBody>
          <a:bodyPr wrap="square" rtlCol="0">
            <a:spAutoFit/>
          </a:bodyPr>
          <a:lstStyle/>
          <a:p>
            <a:r>
              <a:rPr lang="en-US" altLang="zh-CN" dirty="0" smtClean="0"/>
              <a:t>3.</a:t>
            </a:r>
            <a:r>
              <a:rPr lang="zh-CN" altLang="en-US" dirty="0" smtClean="0"/>
              <a:t>注册、登录</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43950" y="1644639"/>
            <a:ext cx="3767981" cy="450317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7660" y="1644639"/>
            <a:ext cx="3872752" cy="4503172"/>
          </a:xfrm>
          <a:prstGeom prst="rect">
            <a:avLst/>
          </a:prstGeom>
        </p:spPr>
      </p:pic>
      <p:pic>
        <p:nvPicPr>
          <p:cNvPr id="8" name="图片 7" descr="logo"/>
          <p:cNvPicPr>
            <a:picLocks noChangeAspect="1"/>
          </p:cNvPicPr>
          <p:nvPr/>
        </p:nvPicPr>
        <p:blipFill>
          <a:blip r:embed="rId3"/>
          <a:stretch>
            <a:fillRect/>
          </a:stretch>
        </p:blipFill>
        <p:spPr>
          <a:xfrm>
            <a:off x="4511040" y="177165"/>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wheel spokes="8"/>
      </p:transition>
    </mc:Choice>
    <mc:Fallback>
      <p:transition spd="slow" advClick="0" advTm="0">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485" y="868045"/>
            <a:ext cx="7382510" cy="645160"/>
          </a:xfrm>
          <a:prstGeom prst="rect">
            <a:avLst/>
          </a:prstGeom>
          <a:noFill/>
        </p:spPr>
        <p:txBody>
          <a:bodyPr wrap="square" rtlCol="0">
            <a:spAutoFit/>
          </a:bodyPr>
          <a:lstStyle/>
          <a:p>
            <a:r>
              <a:rPr lang="en-US" altLang="zh-CN" dirty="0" smtClean="0"/>
              <a:t>4.</a:t>
            </a:r>
            <a:r>
              <a:rPr lang="zh-CN" altLang="en-US" dirty="0" smtClean="0"/>
              <a:t>关键字搜索</a:t>
            </a:r>
            <a:r>
              <a:rPr lang="en-US" altLang="zh-CN" dirty="0" smtClean="0"/>
              <a:t>——</a:t>
            </a:r>
            <a:r>
              <a:rPr lang="zh-CN" altLang="en-US" dirty="0" smtClean="0"/>
              <a:t>标签搜索</a:t>
            </a:r>
            <a:endParaRPr lang="zh-CN" altLang="en-US" dirty="0" smtClean="0"/>
          </a:p>
          <a:p>
            <a:r>
              <a:rPr lang="zh-CN" altLang="en-US" dirty="0"/>
              <a:t>   点击相应的标签，页面将会跳转到标签界面。</a:t>
            </a:r>
            <a:endParaRPr lang="zh-CN" altLang="en-US" dirty="0"/>
          </a:p>
        </p:txBody>
      </p:sp>
      <p:pic>
        <p:nvPicPr>
          <p:cNvPr id="8" name="图片 7" descr="logo"/>
          <p:cNvPicPr>
            <a:picLocks noChangeAspect="1"/>
          </p:cNvPicPr>
          <p:nvPr/>
        </p:nvPicPr>
        <p:blipFill>
          <a:blip r:embed="rId1"/>
          <a:stretch>
            <a:fillRect/>
          </a:stretch>
        </p:blipFill>
        <p:spPr>
          <a:xfrm>
            <a:off x="4681220" y="76835"/>
            <a:ext cx="2828925" cy="791210"/>
          </a:xfrm>
          <a:prstGeom prst="rect">
            <a:avLst/>
          </a:prstGeom>
        </p:spPr>
      </p:pic>
      <p:pic>
        <p:nvPicPr>
          <p:cNvPr id="4" name="图片 3" descr="标签"/>
          <p:cNvPicPr>
            <a:picLocks noChangeAspect="1"/>
          </p:cNvPicPr>
          <p:nvPr/>
        </p:nvPicPr>
        <p:blipFill>
          <a:blip r:embed="rId2"/>
          <a:stretch>
            <a:fillRect/>
          </a:stretch>
        </p:blipFill>
        <p:spPr>
          <a:xfrm>
            <a:off x="3445510" y="1901825"/>
            <a:ext cx="4972050" cy="45974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995" y="1647825"/>
            <a:ext cx="10494645" cy="5105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plus(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56934" y="1545953"/>
            <a:ext cx="5943600" cy="4972744"/>
          </a:xfrm>
          <a:prstGeom prst="rect">
            <a:avLst/>
          </a:prstGeom>
        </p:spPr>
      </p:pic>
      <p:sp>
        <p:nvSpPr>
          <p:cNvPr id="3" name="TextBox 2"/>
          <p:cNvSpPr txBox="1"/>
          <p:nvPr/>
        </p:nvSpPr>
        <p:spPr>
          <a:xfrm>
            <a:off x="2407024" y="942628"/>
            <a:ext cx="3416320" cy="369332"/>
          </a:xfrm>
          <a:prstGeom prst="rect">
            <a:avLst/>
          </a:prstGeom>
          <a:noFill/>
        </p:spPr>
        <p:txBody>
          <a:bodyPr wrap="none" rtlCol="0">
            <a:spAutoFit/>
          </a:bodyPr>
          <a:lstStyle/>
          <a:p>
            <a:r>
              <a:rPr lang="en-US" altLang="zh-CN" dirty="0" smtClean="0"/>
              <a:t>5</a:t>
            </a:r>
            <a:r>
              <a:rPr lang="en-US" altLang="zh-CN" dirty="0"/>
              <a:t>.</a:t>
            </a:r>
            <a:r>
              <a:rPr lang="zh-CN" altLang="en-US" dirty="0" smtClean="0"/>
              <a:t>添加评论</a:t>
            </a:r>
            <a:r>
              <a:rPr lang="en-US" altLang="zh-CN" dirty="0" smtClean="0"/>
              <a:t>(</a:t>
            </a:r>
            <a:r>
              <a:rPr lang="zh-CN" altLang="en-US" dirty="0" smtClean="0"/>
              <a:t>需要填写导游信息</a:t>
            </a:r>
            <a:r>
              <a:rPr lang="en-US" altLang="zh-CN" dirty="0" smtClean="0"/>
              <a:t>)</a:t>
            </a:r>
            <a:endParaRPr lang="zh-CN" altLang="en-US" dirty="0"/>
          </a:p>
        </p:txBody>
      </p:sp>
      <p:pic>
        <p:nvPicPr>
          <p:cNvPr id="8" name="图片 7" descr="logo"/>
          <p:cNvPicPr>
            <a:picLocks noChangeAspect="1"/>
          </p:cNvPicPr>
          <p:nvPr/>
        </p:nvPicPr>
        <p:blipFill>
          <a:blip r:embed="rId2"/>
          <a:stretch>
            <a:fillRect/>
          </a:stretch>
        </p:blipFill>
        <p:spPr>
          <a:xfrm>
            <a:off x="4514850" y="151130"/>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8118" y="1116106"/>
            <a:ext cx="7853082" cy="369332"/>
          </a:xfrm>
          <a:prstGeom prst="rect">
            <a:avLst/>
          </a:prstGeom>
          <a:noFill/>
        </p:spPr>
        <p:txBody>
          <a:bodyPr wrap="square" rtlCol="0">
            <a:spAutoFit/>
          </a:bodyPr>
          <a:lstStyle/>
          <a:p>
            <a:r>
              <a:rPr lang="en-US" altLang="zh-CN" dirty="0" smtClean="0"/>
              <a:t>6.</a:t>
            </a:r>
            <a:r>
              <a:rPr lang="zh-CN" altLang="en-US" dirty="0" smtClean="0"/>
              <a:t>查看评论信息（如果是登录状态，可以对此导游进行评价，即跟评论）</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23658" y="1633356"/>
            <a:ext cx="6687484" cy="4734586"/>
          </a:xfrm>
          <a:prstGeom prst="rect">
            <a:avLst/>
          </a:prstGeom>
        </p:spPr>
      </p:pic>
      <p:pic>
        <p:nvPicPr>
          <p:cNvPr id="8" name="图片 7" descr="logo"/>
          <p:cNvPicPr>
            <a:picLocks noChangeAspect="1"/>
          </p:cNvPicPr>
          <p:nvPr/>
        </p:nvPicPr>
        <p:blipFill>
          <a:blip r:embed="rId2"/>
          <a:stretch>
            <a:fillRect/>
          </a:stretch>
        </p:blipFill>
        <p:spPr>
          <a:xfrm>
            <a:off x="4578985" y="100330"/>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ppt_x"/>
                                          </p:val>
                                        </p:tav>
                                        <p:tav tm="100000">
                                          <p:val>
                                            <p:strVal val="#ppt_x"/>
                                          </p:val>
                                        </p:tav>
                                      </p:tavLst>
                                    </p:anim>
                                    <p:anim calcmode="lin" valueType="num">
                                      <p:cBhvr additive="base">
                                        <p:cTn id="8"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7776" y="1114313"/>
            <a:ext cx="4814048" cy="369332"/>
          </a:xfrm>
          <a:prstGeom prst="rect">
            <a:avLst/>
          </a:prstGeom>
          <a:noFill/>
        </p:spPr>
        <p:txBody>
          <a:bodyPr wrap="square" rtlCol="0">
            <a:spAutoFit/>
          </a:bodyPr>
          <a:lstStyle/>
          <a:p>
            <a:r>
              <a:rPr lang="en-US" altLang="zh-CN" dirty="0" smtClean="0"/>
              <a:t>7.</a:t>
            </a:r>
            <a:r>
              <a:rPr lang="zh-CN" altLang="en-US" dirty="0" smtClean="0"/>
              <a:t>设置（包括资料修改、密码修改）</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87060" y="2145261"/>
            <a:ext cx="4885715" cy="2809524"/>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885" y="1896946"/>
            <a:ext cx="3703115" cy="4117770"/>
          </a:xfrm>
          <a:prstGeom prst="rect">
            <a:avLst/>
          </a:prstGeom>
        </p:spPr>
      </p:pic>
      <p:pic>
        <p:nvPicPr>
          <p:cNvPr id="8" name="图片 7" descr="logo"/>
          <p:cNvPicPr>
            <a:picLocks noChangeAspect="1"/>
          </p:cNvPicPr>
          <p:nvPr/>
        </p:nvPicPr>
        <p:blipFill>
          <a:blip r:embed="rId3"/>
          <a:stretch>
            <a:fillRect/>
          </a:stretch>
        </p:blipFill>
        <p:spPr>
          <a:xfrm>
            <a:off x="4563745" y="130810"/>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amond(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logo"/>
          <p:cNvPicPr>
            <a:picLocks noChangeAspect="1"/>
          </p:cNvPicPr>
          <p:nvPr/>
        </p:nvPicPr>
        <p:blipFill>
          <a:blip r:embed="rId1"/>
          <a:stretch>
            <a:fillRect/>
          </a:stretch>
        </p:blipFill>
        <p:spPr>
          <a:xfrm>
            <a:off x="4549775" y="161925"/>
            <a:ext cx="2828925" cy="791210"/>
          </a:xfrm>
          <a:prstGeom prst="rect">
            <a:avLst/>
          </a:prstGeom>
        </p:spPr>
      </p:pic>
      <p:sp>
        <p:nvSpPr>
          <p:cNvPr id="3" name="文本框 2"/>
          <p:cNvSpPr txBox="1"/>
          <p:nvPr/>
        </p:nvSpPr>
        <p:spPr>
          <a:xfrm>
            <a:off x="2226310" y="1546225"/>
            <a:ext cx="7054215" cy="3415030"/>
          </a:xfrm>
          <a:prstGeom prst="rect">
            <a:avLst/>
          </a:prstGeom>
          <a:noFill/>
        </p:spPr>
        <p:txBody>
          <a:bodyPr wrap="square" rtlCol="0">
            <a:spAutoFit/>
          </a:bodyPr>
          <a:p>
            <a:pPr indent="457200" fontAlgn="auto">
              <a:lnSpc>
                <a:spcPct val="150000"/>
              </a:lnSpc>
            </a:pPr>
            <a:r>
              <a:rPr lang="zh-CN" altLang="en-US"/>
              <a:t>成果展望：研究导游众评网的设计与实现，解决那些在跟团旅行的过程中对导游的意见或者建议通过在一个这样的平台进行评论。以及想要去旅行的用户可以在此平台中通过其他用户对某旅行社某导游的评论进行查看，然后选择更好更适合自己的旅行社和导游。</a:t>
            </a:r>
            <a:endParaRPr lang="zh-CN" altLang="en-US"/>
          </a:p>
          <a:p>
            <a:pPr indent="457200" fontAlgn="auto">
              <a:lnSpc>
                <a:spcPct val="150000"/>
              </a:lnSpc>
            </a:pPr>
            <a:r>
              <a:rPr lang="zh-CN" altLang="en-US"/>
              <a:t>用户在未登录的情况下可以进行查看评论、输入搜索和标签搜索的功能。若用户是登录状态，就可以进行上述功能以外，还可以添加导游信息及评论、跟评论，修改密码，修改资料信息等功能。</a:t>
            </a:r>
            <a:endParaRPr lang="zh-CN" altLang="en-US"/>
          </a:p>
          <a:p>
            <a:pPr indent="457200" fontAlgn="auto">
              <a:lnSpc>
                <a:spcPct val="150000"/>
              </a:lnSpc>
            </a:pPr>
            <a:r>
              <a:rPr lang="zh-CN" altLang="en-US"/>
              <a:t>总之，此项目在生活中有良好的实用性。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图片包含 男士, 建筑物, 滑冰, 膳食&#10;&#10;已生成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50" y="0"/>
            <a:ext cx="12192000" cy="6858000"/>
          </a:xfrm>
          <a:prstGeom prst="rect">
            <a:avLst/>
          </a:prstGeom>
        </p:spPr>
      </p:pic>
      <p:sp>
        <p:nvSpPr>
          <p:cNvPr id="7" name="矩形 6"/>
          <p:cNvSpPr/>
          <p:nvPr/>
        </p:nvSpPr>
        <p:spPr>
          <a:xfrm>
            <a:off x="5885695" y="708505"/>
            <a:ext cx="3230880" cy="829945"/>
          </a:xfrm>
          <a:prstGeom prst="rect">
            <a:avLst/>
          </a:prstGeom>
        </p:spPr>
        <p:txBody>
          <a:bodyPr wrap="none">
            <a:spAutoFit/>
          </a:bodyPr>
          <a:lstStyle/>
          <a:p>
            <a:r>
              <a:rPr lang="zh-CN" altLang="en-US" sz="4800" b="1" dirty="0">
                <a:latin typeface="微软雅黑" panose="020B0503020204020204" pitchFamily="34" charset="-122"/>
                <a:ea typeface="微软雅黑" panose="020B0503020204020204" pitchFamily="34" charset="-122"/>
              </a:rPr>
              <a:t>导游众评网</a:t>
            </a:r>
            <a:endParaRPr lang="zh-CN" altLang="en-US" sz="4800" b="1" dirty="0">
              <a:latin typeface="微软雅黑" panose="020B0503020204020204" pitchFamily="34" charset="-122"/>
              <a:ea typeface="微软雅黑" panose="020B0503020204020204" pitchFamily="34" charset="-122"/>
            </a:endParaRPr>
          </a:p>
        </p:txBody>
      </p:sp>
      <p:sp>
        <p:nvSpPr>
          <p:cNvPr id="8" name="任意多边形 5"/>
          <p:cNvSpPr/>
          <p:nvPr/>
        </p:nvSpPr>
        <p:spPr>
          <a:xfrm>
            <a:off x="-18904" y="2603568"/>
            <a:ext cx="12210757" cy="1409608"/>
          </a:xfrm>
          <a:custGeom>
            <a:avLst/>
            <a:gdLst>
              <a:gd name="connsiteX0" fmla="*/ 0 w 12210757"/>
              <a:gd name="connsiteY0" fmla="*/ 620643 h 1409608"/>
              <a:gd name="connsiteX1" fmla="*/ 3207434 w 12210757"/>
              <a:gd name="connsiteY1" fmla="*/ 1394366 h 1409608"/>
              <a:gd name="connsiteX2" fmla="*/ 8693834 w 12210757"/>
              <a:gd name="connsiteY2" fmla="*/ 1665 h 1409608"/>
              <a:gd name="connsiteX3" fmla="*/ 12210757 w 12210757"/>
              <a:gd name="connsiteY3" fmla="*/ 1169283 h 1409608"/>
            </a:gdLst>
            <a:ahLst/>
            <a:cxnLst>
              <a:cxn ang="0">
                <a:pos x="connsiteX0" y="connsiteY0"/>
              </a:cxn>
              <a:cxn ang="0">
                <a:pos x="connsiteX1" y="connsiteY1"/>
              </a:cxn>
              <a:cxn ang="0">
                <a:pos x="connsiteX2" y="connsiteY2"/>
              </a:cxn>
              <a:cxn ang="0">
                <a:pos x="connsiteX3" y="connsiteY3"/>
              </a:cxn>
            </a:cxnLst>
            <a:rect l="l" t="t" r="r" b="b"/>
            <a:pathLst>
              <a:path w="12210757" h="1409608">
                <a:moveTo>
                  <a:pt x="0" y="620643"/>
                </a:moveTo>
                <a:cubicBezTo>
                  <a:pt x="879231" y="1059086"/>
                  <a:pt x="1758462" y="1497529"/>
                  <a:pt x="3207434" y="1394366"/>
                </a:cubicBezTo>
                <a:cubicBezTo>
                  <a:pt x="4656406" y="1291203"/>
                  <a:pt x="7193280" y="39179"/>
                  <a:pt x="8693834" y="1665"/>
                </a:cubicBezTo>
                <a:cubicBezTo>
                  <a:pt x="10194388" y="-35849"/>
                  <a:pt x="11202572" y="566717"/>
                  <a:pt x="12210757" y="1169283"/>
                </a:cubicBezTo>
              </a:path>
            </a:pathLst>
          </a:custGeom>
          <a:ln>
            <a:solidFill>
              <a:srgbClr val="41445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 name="组合 8"/>
          <p:cNvGrpSpPr/>
          <p:nvPr/>
        </p:nvGrpSpPr>
        <p:grpSpPr>
          <a:xfrm>
            <a:off x="666852" y="3225537"/>
            <a:ext cx="877066" cy="877066"/>
            <a:chOff x="952456" y="3218117"/>
            <a:chExt cx="877066" cy="877066"/>
          </a:xfrm>
        </p:grpSpPr>
        <p:sp>
          <p:nvSpPr>
            <p:cNvPr id="10" name="椭圆 50"/>
            <p:cNvSpPr>
              <a:spLocks noChangeArrowheads="1"/>
            </p:cNvSpPr>
            <p:nvPr/>
          </p:nvSpPr>
          <p:spPr bwMode="auto">
            <a:xfrm>
              <a:off x="952456" y="3218117"/>
              <a:ext cx="877066" cy="877066"/>
            </a:xfrm>
            <a:prstGeom prst="ellipse">
              <a:avLst/>
            </a:prstGeom>
            <a:solidFill>
              <a:srgbClr val="414455"/>
            </a:solidFill>
            <a:ln w="76200" cap="sq" cmpd="sng">
              <a:solidFill>
                <a:schemeClr val="bg1">
                  <a:lumMod val="95000"/>
                </a:schemeClr>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11" name="Picture 3" descr="D:\360data\重要数据\桌面\467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1696" y="3367890"/>
              <a:ext cx="478586" cy="577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2702332" y="3388588"/>
            <a:ext cx="877066" cy="877066"/>
            <a:chOff x="2812677" y="3391963"/>
            <a:chExt cx="877066" cy="877066"/>
          </a:xfrm>
        </p:grpSpPr>
        <p:sp>
          <p:nvSpPr>
            <p:cNvPr id="13" name="椭圆 50"/>
            <p:cNvSpPr>
              <a:spLocks noChangeArrowheads="1"/>
            </p:cNvSpPr>
            <p:nvPr/>
          </p:nvSpPr>
          <p:spPr bwMode="auto">
            <a:xfrm>
              <a:off x="2812677" y="3391963"/>
              <a:ext cx="877066" cy="877066"/>
            </a:xfrm>
            <a:prstGeom prst="ellipse">
              <a:avLst/>
            </a:prstGeom>
            <a:solidFill>
              <a:srgbClr val="414455"/>
            </a:solidFill>
            <a:ln w="76200" cap="sq" cmpd="sng">
              <a:solidFill>
                <a:schemeClr val="bg1">
                  <a:lumMod val="95000"/>
                </a:schemeClr>
              </a:solidFill>
              <a:round/>
            </a:ln>
          </p:spPr>
          <p:txBody>
            <a:bodyPr anchor="ctr"/>
            <a:lstStyle/>
            <a:p>
              <a:pPr algn="ctr"/>
              <a:endParaRPr lang="zh-CN" altLang="zh-CN" sz="2400" dirty="0">
                <a:solidFill>
                  <a:srgbClr val="FFFFFF"/>
                </a:solidFill>
                <a:latin typeface="宋体" panose="02010600030101010101" pitchFamily="2" charset="-122"/>
                <a:sym typeface="宋体" panose="02010600030101010101" pitchFamily="2" charset="-122"/>
              </a:endParaRPr>
            </a:p>
          </p:txBody>
        </p:sp>
        <p:pic>
          <p:nvPicPr>
            <p:cNvPr id="14" name="Picture 4" descr="D:\360data\重要数据\桌面\未标题-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1249" y="3537498"/>
              <a:ext cx="419922" cy="586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7751524" y="2498069"/>
            <a:ext cx="877066" cy="877066"/>
            <a:chOff x="4672898" y="2936570"/>
            <a:chExt cx="877066" cy="877066"/>
          </a:xfrm>
        </p:grpSpPr>
        <p:sp>
          <p:nvSpPr>
            <p:cNvPr id="16" name="椭圆 15"/>
            <p:cNvSpPr>
              <a:spLocks noChangeArrowheads="1"/>
            </p:cNvSpPr>
            <p:nvPr/>
          </p:nvSpPr>
          <p:spPr bwMode="auto">
            <a:xfrm>
              <a:off x="4672898" y="2936570"/>
              <a:ext cx="877066" cy="877066"/>
            </a:xfrm>
            <a:prstGeom prst="ellipse">
              <a:avLst/>
            </a:prstGeom>
            <a:solidFill>
              <a:srgbClr val="414455"/>
            </a:solidFill>
            <a:ln w="76200" cap="sq" cmpd="sng">
              <a:solidFill>
                <a:schemeClr val="bg1">
                  <a:lumMod val="95000"/>
                </a:schemeClr>
              </a:solidFill>
              <a:round/>
            </a:ln>
          </p:spPr>
          <p:txBody>
            <a:bodyPr anchor="ctr"/>
            <a:lstStyle/>
            <a:p>
              <a:pPr algn="ctr"/>
              <a:endParaRPr lang="zh-CN" altLang="zh-CN" sz="2400" dirty="0">
                <a:solidFill>
                  <a:srgbClr val="FFFFFF"/>
                </a:solidFill>
                <a:latin typeface="宋体" panose="02010600030101010101" pitchFamily="2" charset="-122"/>
                <a:sym typeface="宋体" panose="02010600030101010101" pitchFamily="2" charset="-122"/>
              </a:endParaRPr>
            </a:p>
          </p:txBody>
        </p:sp>
        <p:pic>
          <p:nvPicPr>
            <p:cNvPr id="17" name="Picture 5" descr="D:\360data\重要数据\桌面\未标题-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5149" y="3095025"/>
              <a:ext cx="532564" cy="5135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组合 17"/>
          <p:cNvGrpSpPr/>
          <p:nvPr/>
        </p:nvGrpSpPr>
        <p:grpSpPr>
          <a:xfrm>
            <a:off x="10418195" y="2781307"/>
            <a:ext cx="877066" cy="877066"/>
            <a:chOff x="6533119" y="2285390"/>
            <a:chExt cx="877066" cy="877066"/>
          </a:xfrm>
        </p:grpSpPr>
        <p:sp>
          <p:nvSpPr>
            <p:cNvPr id="19" name="椭圆 18"/>
            <p:cNvSpPr>
              <a:spLocks noChangeArrowheads="1"/>
            </p:cNvSpPr>
            <p:nvPr/>
          </p:nvSpPr>
          <p:spPr bwMode="auto">
            <a:xfrm>
              <a:off x="6533119" y="2285390"/>
              <a:ext cx="877066" cy="877066"/>
            </a:xfrm>
            <a:prstGeom prst="ellipse">
              <a:avLst/>
            </a:prstGeom>
            <a:solidFill>
              <a:srgbClr val="414455"/>
            </a:solidFill>
            <a:ln w="76200" cap="sq" cmpd="sng">
              <a:solidFill>
                <a:schemeClr val="bg1">
                  <a:lumMod val="95000"/>
                </a:schemeClr>
              </a:solidFill>
              <a:round/>
            </a:ln>
          </p:spPr>
          <p:txBody>
            <a:bodyPr anchor="ctr"/>
            <a:lstStyle/>
            <a:p>
              <a:pPr algn="ctr"/>
              <a:endParaRPr lang="zh-CN" altLang="zh-CN" sz="2400" dirty="0">
                <a:solidFill>
                  <a:srgbClr val="FFFFFF"/>
                </a:solidFill>
                <a:latin typeface="宋体" panose="02010600030101010101" pitchFamily="2" charset="-122"/>
                <a:sym typeface="宋体" panose="02010600030101010101" pitchFamily="2" charset="-122"/>
              </a:endParaRPr>
            </a:p>
          </p:txBody>
        </p:sp>
        <p:pic>
          <p:nvPicPr>
            <p:cNvPr id="20" name="Picture 6" descr="D:\360data\重要数据\桌面\未标题-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5358" y="2430447"/>
              <a:ext cx="512614" cy="58695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矩形 20"/>
          <p:cNvSpPr/>
          <p:nvPr/>
        </p:nvSpPr>
        <p:spPr>
          <a:xfrm>
            <a:off x="804545" y="4121150"/>
            <a:ext cx="540385" cy="1814830"/>
          </a:xfrm>
          <a:prstGeom prst="rect">
            <a:avLst/>
          </a:prstGeom>
        </p:spPr>
        <p:txBody>
          <a:bodyPr wrap="square">
            <a:spAutoFit/>
          </a:bodyPr>
          <a:lstStyle/>
          <a:p>
            <a:pPr algn="ctr"/>
            <a:r>
              <a:rPr lang="zh-CN" altLang="en-US" sz="2800" dirty="0"/>
              <a:t>项目介绍</a:t>
            </a:r>
            <a:endParaRPr lang="zh-CN" altLang="en-US" sz="2800" dirty="0"/>
          </a:p>
        </p:txBody>
      </p:sp>
      <p:sp>
        <p:nvSpPr>
          <p:cNvPr id="22" name="矩形 21"/>
          <p:cNvSpPr/>
          <p:nvPr/>
        </p:nvSpPr>
        <p:spPr>
          <a:xfrm>
            <a:off x="2930525" y="4265295"/>
            <a:ext cx="420370" cy="1814830"/>
          </a:xfrm>
          <a:prstGeom prst="rect">
            <a:avLst/>
          </a:prstGeom>
        </p:spPr>
        <p:txBody>
          <a:bodyPr wrap="square">
            <a:spAutoFit/>
          </a:bodyPr>
          <a:lstStyle/>
          <a:p>
            <a:pPr algn="ctr">
              <a:buClrTx/>
              <a:buSzTx/>
              <a:buFontTx/>
            </a:pPr>
            <a:r>
              <a:rPr lang="zh-CN" altLang="en-US" sz="2800" dirty="0"/>
              <a:t>开发过程</a:t>
            </a:r>
            <a:endParaRPr lang="zh-CN" altLang="en-US" sz="2800" dirty="0"/>
          </a:p>
        </p:txBody>
      </p:sp>
      <p:sp>
        <p:nvSpPr>
          <p:cNvPr id="23" name="矩形 22"/>
          <p:cNvSpPr/>
          <p:nvPr/>
        </p:nvSpPr>
        <p:spPr>
          <a:xfrm>
            <a:off x="7883525" y="3512820"/>
            <a:ext cx="612140" cy="2676525"/>
          </a:xfrm>
          <a:prstGeom prst="rect">
            <a:avLst/>
          </a:prstGeom>
        </p:spPr>
        <p:txBody>
          <a:bodyPr wrap="square">
            <a:spAutoFit/>
          </a:bodyPr>
          <a:lstStyle/>
          <a:p>
            <a:pPr algn="ctr"/>
            <a:r>
              <a:rPr lang="zh-CN" altLang="en-US" sz="2800" dirty="0"/>
              <a:t>系统功能介绍</a:t>
            </a:r>
            <a:endParaRPr lang="zh-CN" altLang="en-US" sz="2800" dirty="0"/>
          </a:p>
        </p:txBody>
      </p:sp>
      <p:sp>
        <p:nvSpPr>
          <p:cNvPr id="24" name="矩形 23"/>
          <p:cNvSpPr/>
          <p:nvPr/>
        </p:nvSpPr>
        <p:spPr>
          <a:xfrm>
            <a:off x="10620375" y="3658235"/>
            <a:ext cx="614045" cy="3046095"/>
          </a:xfrm>
          <a:prstGeom prst="rect">
            <a:avLst/>
          </a:prstGeom>
        </p:spPr>
        <p:txBody>
          <a:bodyPr wrap="square">
            <a:spAutoFit/>
          </a:bodyPr>
          <a:lstStyle/>
          <a:p>
            <a:pPr algn="ctr"/>
            <a:r>
              <a:rPr lang="zh-CN" altLang="en-US" sz="2400" dirty="0"/>
              <a:t>项目应用成果展望</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1000"/>
                                </p:stCondLst>
                                <p:childTnLst>
                                  <p:par>
                                    <p:cTn id="19" presetID="2" presetClass="entr" presetSubtype="1" fill="hold" nodeType="afterEffect" p14:presetBounceEnd="50000">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14:bounceEnd="50000">
                                          <p:cBhvr additive="base">
                                            <p:cTn id="21"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2" dur="1000" fill="hold"/>
                                            <p:tgtEl>
                                              <p:spTgt spid="9"/>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14:presetBounceEnd="50000">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14:bounceEnd="50000">
                                          <p:cBhvr additive="base">
                                            <p:cTn id="26" dur="10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27" dur="10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 presetClass="entr" presetSubtype="1" fill="hold" nodeType="afterEffect" p14:presetBounceEnd="50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50000">
                                          <p:cBhvr additive="base">
                                            <p:cTn id="31" dur="10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15"/>
                                            </p:tgtEl>
                                            <p:attrNameLst>
                                              <p:attrName>ppt_y</p:attrName>
                                            </p:attrNameLst>
                                          </p:cBhvr>
                                          <p:tavLst>
                                            <p:tav tm="0">
                                              <p:val>
                                                <p:strVal val="0-#ppt_h/2"/>
                                              </p:val>
                                            </p:tav>
                                            <p:tav tm="100000">
                                              <p:val>
                                                <p:strVal val="#ppt_y"/>
                                              </p:val>
                                            </p:tav>
                                          </p:tavLst>
                                        </p:anim>
                                      </p:childTnLst>
                                    </p:cTn>
                                  </p:par>
                                </p:childTnLst>
                              </p:cTn>
                            </p:par>
                            <p:par>
                              <p:cTn id="33" fill="hold">
                                <p:stCondLst>
                                  <p:cond delay="4000"/>
                                </p:stCondLst>
                                <p:childTnLst>
                                  <p:par>
                                    <p:cTn id="34" presetID="2" presetClass="entr" presetSubtype="1" fill="hold" nodeType="afterEffect" p14:presetBounceEnd="50000">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14:bounceEnd="50000">
                                          <p:cBhvr additive="base">
                                            <p:cTn id="36" dur="10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37"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ppt_x"/>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21" grpId="0"/>
          <p:bldP spid="22" grpId="0"/>
          <p:bldP spid="23"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1000"/>
                                </p:stCondLst>
                                <p:childTnLst>
                                  <p:par>
                                    <p:cTn id="19" presetID="2" presetClass="entr" presetSubtype="1"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ppt_x"/>
                                              </p:val>
                                            </p:tav>
                                            <p:tav tm="100000">
                                              <p:val>
                                                <p:strVal val="#ppt_x"/>
                                              </p:val>
                                            </p:tav>
                                          </p:tavLst>
                                        </p:anim>
                                        <p:anim calcmode="lin" valueType="num">
                                          <p:cBhvr additive="base">
                                            <p:cTn id="22" dur="1000" fill="hold"/>
                                            <p:tgtEl>
                                              <p:spTgt spid="9"/>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1000" fill="hold"/>
                                            <p:tgtEl>
                                              <p:spTgt spid="12"/>
                                            </p:tgtEl>
                                            <p:attrNameLst>
                                              <p:attrName>ppt_x</p:attrName>
                                            </p:attrNameLst>
                                          </p:cBhvr>
                                          <p:tavLst>
                                            <p:tav tm="0">
                                              <p:val>
                                                <p:strVal val="#ppt_x"/>
                                              </p:val>
                                            </p:tav>
                                            <p:tav tm="100000">
                                              <p:val>
                                                <p:strVal val="#ppt_x"/>
                                              </p:val>
                                            </p:tav>
                                          </p:tavLst>
                                        </p:anim>
                                        <p:anim calcmode="lin" valueType="num">
                                          <p:cBhvr additive="base">
                                            <p:cTn id="27" dur="10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 presetClass="entr" presetSubtype="1"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ppt_x"/>
                                              </p:val>
                                            </p:tav>
                                            <p:tav tm="100000">
                                              <p:val>
                                                <p:strVal val="#ppt_x"/>
                                              </p:val>
                                            </p:tav>
                                          </p:tavLst>
                                        </p:anim>
                                        <p:anim calcmode="lin" valueType="num">
                                          <p:cBhvr additive="base">
                                            <p:cTn id="32" dur="1000" fill="hold"/>
                                            <p:tgtEl>
                                              <p:spTgt spid="15"/>
                                            </p:tgtEl>
                                            <p:attrNameLst>
                                              <p:attrName>ppt_y</p:attrName>
                                            </p:attrNameLst>
                                          </p:cBhvr>
                                          <p:tavLst>
                                            <p:tav tm="0">
                                              <p:val>
                                                <p:strVal val="0-#ppt_h/2"/>
                                              </p:val>
                                            </p:tav>
                                            <p:tav tm="100000">
                                              <p:val>
                                                <p:strVal val="#ppt_y"/>
                                              </p:val>
                                            </p:tav>
                                          </p:tavLst>
                                        </p:anim>
                                      </p:childTnLst>
                                    </p:cTn>
                                  </p:par>
                                </p:childTnLst>
                              </p:cTn>
                            </p:par>
                            <p:par>
                              <p:cTn id="33" fill="hold">
                                <p:stCondLst>
                                  <p:cond delay="4000"/>
                                </p:stCondLst>
                                <p:childTnLst>
                                  <p:par>
                                    <p:cTn id="34" presetID="2" presetClass="entr" presetSubtype="1"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ppt_x"/>
                                              </p:val>
                                            </p:tav>
                                            <p:tav tm="100000">
                                              <p:val>
                                                <p:strVal val="#ppt_x"/>
                                              </p:val>
                                            </p:tav>
                                          </p:tavLst>
                                        </p:anim>
                                        <p:anim calcmode="lin" valueType="num">
                                          <p:cBhvr additive="base">
                                            <p:cTn id="37"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ppt_x"/>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21" grpId="0"/>
          <p:bldP spid="22" grpId="0"/>
          <p:bldP spid="23" grpId="0"/>
          <p:bldP spid="2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图片包含 男士, 建筑物, 滑冰, 膳食&#10;&#10;已生成高可信度的说明"/>
          <p:cNvPicPr>
            <a:picLocks noChangeAspect="1"/>
          </p:cNvPicPr>
          <p:nvPr/>
        </p:nvPicPr>
        <p:blipFill rotWithShape="1">
          <a:blip r:embed="rId1">
            <a:extLst>
              <a:ext uri="{28A0092B-C50C-407E-A947-70E740481C1C}">
                <a14:useLocalDpi xmlns:a14="http://schemas.microsoft.com/office/drawing/2010/main" val="0"/>
              </a:ext>
            </a:extLst>
          </a:blip>
          <a:srcRect l="13027" r="10763" b="23790"/>
          <a:stretch>
            <a:fillRect/>
          </a:stretch>
        </p:blipFill>
        <p:spPr>
          <a:xfrm>
            <a:off x="0" y="1"/>
            <a:ext cx="12192000" cy="6858000"/>
          </a:xfrm>
          <a:prstGeom prst="rect">
            <a:avLst/>
          </a:prstGeom>
        </p:spPr>
      </p:pic>
      <p:sp>
        <p:nvSpPr>
          <p:cNvPr id="7" name="矩形 6"/>
          <p:cNvSpPr/>
          <p:nvPr/>
        </p:nvSpPr>
        <p:spPr>
          <a:xfrm>
            <a:off x="5943934" y="1102386"/>
            <a:ext cx="3525324" cy="1015663"/>
          </a:xfrm>
          <a:prstGeom prst="rect">
            <a:avLst/>
          </a:prstGeom>
        </p:spPr>
        <p:txBody>
          <a:bodyPr wrap="none">
            <a:spAutoFit/>
          </a:bodyPr>
          <a:lstStyle/>
          <a:p>
            <a:r>
              <a:rPr lang="en-US" altLang="zh-CN" sz="6000" b="1" dirty="0">
                <a:latin typeface="微软雅黑" panose="020B0503020204020204" pitchFamily="34" charset="-122"/>
                <a:ea typeface="微软雅黑" panose="020B0503020204020204" pitchFamily="34" charset="-122"/>
              </a:rPr>
              <a:t>THANKS</a:t>
            </a:r>
            <a:endParaRPr lang="zh-CN" altLang="en-US" sz="6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1038225" y="1790700"/>
            <a:ext cx="2194832" cy="1200329"/>
          </a:xfrm>
          <a:prstGeom prst="rect">
            <a:avLst/>
          </a:prstGeom>
          <a:noFill/>
        </p:spPr>
        <p:txBody>
          <a:bodyPr wrap="none" rtlCol="0">
            <a:spAutoFit/>
          </a:bodyPr>
          <a:lstStyle/>
          <a:p>
            <a:r>
              <a:rPr lang="en-US" altLang="zh-CN" sz="7200" dirty="0">
                <a:latin typeface="微软雅黑" panose="020B0503020204020204" pitchFamily="34" charset="-122"/>
                <a:ea typeface="微软雅黑" panose="020B0503020204020204" pitchFamily="34" charset="-122"/>
              </a:rPr>
              <a:t>ONE</a:t>
            </a:r>
            <a:endParaRPr lang="zh-CN" altLang="en-US" sz="72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238875" y="1762125"/>
            <a:ext cx="514350" cy="2638425"/>
            <a:chOff x="5172075" y="1009650"/>
            <a:chExt cx="514350" cy="2638425"/>
          </a:xfrm>
        </p:grpSpPr>
        <p:cxnSp>
          <p:nvCxnSpPr>
            <p:cNvPr id="8" name="直接连接符 7"/>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a:off x="11093087" y="1790700"/>
            <a:ext cx="514350" cy="2638425"/>
            <a:chOff x="5172075" y="1009650"/>
            <a:chExt cx="514350" cy="2638425"/>
          </a:xfrm>
        </p:grpSpPr>
        <p:cxnSp>
          <p:nvCxnSpPr>
            <p:cNvPr id="15" name="直接连接符 14"/>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839712" y="1331714"/>
            <a:ext cx="1816100" cy="583565"/>
          </a:xfrm>
          <a:prstGeom prst="rect">
            <a:avLst/>
          </a:prstGeom>
        </p:spPr>
        <p:txBody>
          <a:bodyPr wrap="none">
            <a:spAutoFit/>
          </a:bodyPr>
          <a:lstStyle/>
          <a:p>
            <a:r>
              <a:rPr lang="zh-CN" altLang="en-US" sz="3200" b="1" dirty="0"/>
              <a:t>项目介绍</a:t>
            </a:r>
            <a:r>
              <a:rPr lang="zh-CN" altLang="en-US" dirty="0"/>
              <a:t>  </a:t>
            </a:r>
            <a:endParaRPr lang="zh-CN" altLang="en-US" dirty="0"/>
          </a:p>
        </p:txBody>
      </p:sp>
      <p:sp>
        <p:nvSpPr>
          <p:cNvPr id="19" name="矩形 18"/>
          <p:cNvSpPr/>
          <p:nvPr/>
        </p:nvSpPr>
        <p:spPr>
          <a:xfrm>
            <a:off x="6624320" y="2228215"/>
            <a:ext cx="4247515" cy="2168525"/>
          </a:xfrm>
          <a:prstGeom prst="rect">
            <a:avLst/>
          </a:prstGeom>
        </p:spPr>
        <p:txBody>
          <a:bodyPr wrap="square">
            <a:spAutoFit/>
          </a:bodyPr>
          <a:lstStyle/>
          <a:p>
            <a:pPr indent="457200" fontAlgn="auto">
              <a:lnSpc>
                <a:spcPct val="150000"/>
              </a:lnSpc>
            </a:pPr>
            <a:r>
              <a:rPr lang="zh-CN" altLang="en-US" dirty="0"/>
              <a:t>开发实现导游众评网是为了解决用户对导游的不满和肯定无处安放问题；解决用户无法集中了解国内导游评价信息，在其他各种地方凌乱的搜集信息的问题。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2"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359367" y="3597368"/>
            <a:ext cx="4698522" cy="100549"/>
          </a:xfrm>
          <a:prstGeom prst="rect">
            <a:avLst/>
          </a:prstGeom>
          <a:pattFill prst="ltUpDiag">
            <a:fgClr>
              <a:srgbClr val="41445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 name="矩形 10"/>
          <p:cNvSpPr/>
          <p:nvPr/>
        </p:nvSpPr>
        <p:spPr>
          <a:xfrm>
            <a:off x="3396459" y="1336224"/>
            <a:ext cx="4698522" cy="100549"/>
          </a:xfrm>
          <a:prstGeom prst="rect">
            <a:avLst/>
          </a:prstGeom>
          <a:pattFill prst="ltUpDiag">
            <a:fgClr>
              <a:srgbClr val="41445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椭圆 64"/>
          <p:cNvSpPr>
            <a:spLocks noChangeArrowheads="1"/>
          </p:cNvSpPr>
          <p:nvPr/>
        </p:nvSpPr>
        <p:spPr bwMode="auto">
          <a:xfrm>
            <a:off x="2152478" y="1162443"/>
            <a:ext cx="1244047" cy="1243536"/>
          </a:xfrm>
          <a:prstGeom prst="ellipse">
            <a:avLst/>
          </a:prstGeom>
          <a:solidFill>
            <a:srgbClr val="414455"/>
          </a:solidFill>
          <a:ln w="190500" cap="sq" cmpd="sng">
            <a:solidFill>
              <a:schemeClr val="bg1">
                <a:lumMod val="95000"/>
              </a:schemeClr>
            </a:solidFill>
            <a:round/>
          </a:ln>
        </p:spPr>
        <p:txBody>
          <a:bodyPr anchor="ctr"/>
          <a:lstStyle/>
          <a:p>
            <a:pPr algn="ctr"/>
            <a:r>
              <a:rPr lang="zh-CN" altLang="zh-CN" sz="2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目的</a:t>
            </a:r>
            <a:endParaRPr lang="zh-CN" altLang="zh-CN" sz="2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TextBox 15"/>
          <p:cNvSpPr txBox="1"/>
          <p:nvPr/>
        </p:nvSpPr>
        <p:spPr>
          <a:xfrm>
            <a:off x="3531057" y="1549318"/>
            <a:ext cx="4428492" cy="1691005"/>
          </a:xfrm>
          <a:prstGeom prst="rect">
            <a:avLst/>
          </a:prstGeom>
          <a:noFill/>
        </p:spPr>
        <p:txBody>
          <a:bodyPr wrap="square" rtlCol="0">
            <a:spAutoFit/>
          </a:bodyPr>
          <a:lstStyle/>
          <a:p>
            <a:pPr>
              <a:lnSpc>
                <a:spcPct val="130000"/>
              </a:lnSpc>
            </a:pPr>
            <a:r>
              <a:rPr lang="zh-CN" altLang="en-US" sz="1600">
                <a:solidFill>
                  <a:sysClr val="windowText" lastClr="000000"/>
                </a:solidFill>
                <a:latin typeface="微软雅黑" panose="020B0503020204020204" pitchFamily="34" charset="-122"/>
                <a:ea typeface="微软雅黑" panose="020B0503020204020204" pitchFamily="34" charset="-122"/>
              </a:rPr>
              <a:t>此项目“导游众评网”，针对所有对有计划出游却不知道如何选择旅行社、导游和已经跟团旅行并对这次旅行中导游的服务有建议或意见却无处安放的用户设计出的网站，为这类用户提供简洁明了的导游选择</a:t>
            </a:r>
            <a:endParaRPr lang="zh-CN" altLang="en-US" sz="1600">
              <a:solidFill>
                <a:sysClr val="windowText" lastClr="000000"/>
              </a:solidFill>
              <a:latin typeface="微软雅黑" panose="020B0503020204020204" pitchFamily="34" charset="-122"/>
              <a:ea typeface="微软雅黑" panose="020B0503020204020204" pitchFamily="34" charset="-122"/>
            </a:endParaRPr>
          </a:p>
        </p:txBody>
      </p:sp>
      <p:sp>
        <p:nvSpPr>
          <p:cNvPr id="14" name="椭圆 64"/>
          <p:cNvSpPr>
            <a:spLocks noChangeArrowheads="1"/>
          </p:cNvSpPr>
          <p:nvPr/>
        </p:nvSpPr>
        <p:spPr bwMode="auto">
          <a:xfrm>
            <a:off x="9057796" y="3114758"/>
            <a:ext cx="1244047" cy="1243536"/>
          </a:xfrm>
          <a:prstGeom prst="ellipse">
            <a:avLst/>
          </a:prstGeom>
          <a:solidFill>
            <a:srgbClr val="414455"/>
          </a:solidFill>
          <a:ln w="190500" cap="sq" cmpd="sng">
            <a:solidFill>
              <a:schemeClr val="bg1">
                <a:lumMod val="95000"/>
              </a:schemeClr>
            </a:solidFill>
            <a:round/>
          </a:ln>
        </p:spPr>
        <p:txBody>
          <a:bodyPr anchor="ctr"/>
          <a:lstStyle/>
          <a:p>
            <a:pPr algn="ctr"/>
            <a:r>
              <a:rPr lang="zh-CN" altLang="zh-CN" sz="2100" b="1">
                <a:solidFill>
                  <a:schemeClr val="bg1"/>
                </a:solidFill>
                <a:latin typeface="微软雅黑" panose="020B0503020204020204" pitchFamily="34" charset="-122"/>
                <a:ea typeface="微软雅黑" panose="020B0503020204020204" pitchFamily="34" charset="-122"/>
                <a:sym typeface="宋体" panose="02010600030101010101" pitchFamily="2" charset="-122"/>
              </a:rPr>
              <a:t>背景</a:t>
            </a:r>
            <a:endParaRPr lang="zh-CN" altLang="zh-CN" sz="2100" b="1">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 name="TextBox 22"/>
          <p:cNvSpPr txBox="1"/>
          <p:nvPr/>
        </p:nvSpPr>
        <p:spPr>
          <a:xfrm>
            <a:off x="4359097" y="3697791"/>
            <a:ext cx="4428492" cy="2968625"/>
          </a:xfrm>
          <a:prstGeom prst="rect">
            <a:avLst/>
          </a:prstGeom>
          <a:noFill/>
        </p:spPr>
        <p:txBody>
          <a:bodyPr wrap="square" rtlCol="0">
            <a:spAutoFit/>
          </a:bodyPr>
          <a:lstStyle/>
          <a:p>
            <a:pPr>
              <a:lnSpc>
                <a:spcPct val="130000"/>
              </a:lnSpc>
            </a:pPr>
            <a:r>
              <a:rPr lang="zh-CN" altLang="en-US">
                <a:solidFill>
                  <a:sysClr val="windowText" lastClr="000000"/>
                </a:solidFill>
                <a:latin typeface="微软雅黑" panose="020B0503020204020204" pitchFamily="34" charset="-122"/>
                <a:ea typeface="微软雅黑" panose="020B0503020204020204" pitchFamily="34" charset="-122"/>
              </a:rPr>
              <a:t>项目名称：导游众评网</a:t>
            </a:r>
            <a:endParaRPr lang="zh-CN" altLang="en-US">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a:solidFill>
                  <a:sysClr val="windowText" lastClr="000000"/>
                </a:solidFill>
                <a:latin typeface="微软雅黑" panose="020B0503020204020204" pitchFamily="34" charset="-122"/>
                <a:ea typeface="微软雅黑" panose="020B0503020204020204" pitchFamily="34" charset="-122"/>
              </a:rPr>
              <a:t>项目提出者：黑白团团队</a:t>
            </a:r>
            <a:endParaRPr lang="zh-CN" altLang="en-US">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a:solidFill>
                  <a:sysClr val="windowText" lastClr="000000"/>
                </a:solidFill>
                <a:latin typeface="微软雅黑" panose="020B0503020204020204" pitchFamily="34" charset="-122"/>
                <a:ea typeface="微软雅黑" panose="020B0503020204020204" pitchFamily="34" charset="-122"/>
              </a:rPr>
              <a:t>开发者：黑白团团队</a:t>
            </a:r>
            <a:endParaRPr lang="zh-CN" altLang="en-US">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a:solidFill>
                  <a:sysClr val="windowText" lastClr="000000"/>
                </a:solidFill>
                <a:latin typeface="微软雅黑" panose="020B0503020204020204" pitchFamily="34" charset="-122"/>
                <a:ea typeface="微软雅黑" panose="020B0503020204020204" pitchFamily="34" charset="-122"/>
              </a:rPr>
              <a:t>用户：针对想要去旅游不知如何选择旅行社和导游的群体，提供最优导游选择；针对跟团旅行后对此次旅行中导游的服务有意见或建议和对是导游服务的感受无处安放，提供发表言论的平台。</a:t>
            </a:r>
            <a:endParaRPr lang="zh-CN" altLang="en-US">
              <a:solidFill>
                <a:sysClr val="windowText" lastClr="000000"/>
              </a:solidFill>
              <a:latin typeface="微软雅黑" panose="020B0503020204020204" pitchFamily="34" charset="-122"/>
              <a:ea typeface="微软雅黑" panose="020B0503020204020204" pitchFamily="34" charset="-122"/>
            </a:endParaRPr>
          </a:p>
        </p:txBody>
      </p:sp>
      <p:pic>
        <p:nvPicPr>
          <p:cNvPr id="3" name="图片 2" descr="logo"/>
          <p:cNvPicPr>
            <a:picLocks noChangeAspect="1"/>
          </p:cNvPicPr>
          <p:nvPr/>
        </p:nvPicPr>
        <p:blipFill>
          <a:blip r:embed="rId1"/>
          <a:stretch>
            <a:fillRect/>
          </a:stretch>
        </p:blipFill>
        <p:spPr>
          <a:xfrm>
            <a:off x="4508500" y="99695"/>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2"/>
                                        </p:tgtEl>
                                        <p:attrNameLst>
                                          <p:attrName>r</p:attrName>
                                        </p:attrNameLst>
                                      </p:cBhvr>
                                    </p:animRo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22" presetClass="entr" presetSubtype="8" fill="hold" grpId="0" nodeType="afterEffect">
                                  <p:stCondLst>
                                    <p:cond delay="0"/>
                                  </p:stCondLst>
                                  <p:iterate type="lt">
                                    <p:tmPct val="30000"/>
                                  </p:iterate>
                                  <p:childTnLst>
                                    <p:set>
                                      <p:cBhvr>
                                        <p:cTn id="17" dur="1" fill="hold">
                                          <p:stCondLst>
                                            <p:cond delay="0"/>
                                          </p:stCondLst>
                                        </p:cTn>
                                        <p:tgtEl>
                                          <p:spTgt spid="13"/>
                                        </p:tgtEl>
                                        <p:attrNameLst>
                                          <p:attrName>style.visibility</p:attrName>
                                        </p:attrNameLst>
                                      </p:cBhvr>
                                      <p:to>
                                        <p:strVal val="visible"/>
                                      </p:to>
                                    </p:set>
                                    <p:animEffect transition="in" filter="wipe(left)">
                                      <p:cBhvr>
                                        <p:cTn id="18" dur="100"/>
                                        <p:tgtEl>
                                          <p:spTgt spid="13"/>
                                        </p:tgtEl>
                                      </p:cBhvr>
                                    </p:animEffect>
                                  </p:childTnLst>
                                </p:cTn>
                              </p:par>
                              <p:par>
                                <p:cTn id="19" presetID="36" presetClass="emph" presetSubtype="0" fill="hold" grpId="1" nodeType="withEffect">
                                  <p:stCondLst>
                                    <p:cond delay="0"/>
                                  </p:stCondLst>
                                  <p:iterate type="lt">
                                    <p:tmPct val="30000"/>
                                  </p:iterate>
                                  <p:childTnLst>
                                    <p:animScale>
                                      <p:cBhvr>
                                        <p:cTn id="20" dur="50" autoRev="1" fill="hold">
                                          <p:stCondLst>
                                            <p:cond delay="0"/>
                                          </p:stCondLst>
                                        </p:cTn>
                                        <p:tgtEl>
                                          <p:spTgt spid="13"/>
                                        </p:tgtEl>
                                      </p:cBhvr>
                                      <p:to x="80000" y="100000"/>
                                    </p:animScale>
                                    <p:anim by="(#ppt_w*0.10)" calcmode="lin" valueType="num">
                                      <p:cBhvr>
                                        <p:cTn id="21" dur="50" autoRev="1" fill="hold">
                                          <p:stCondLst>
                                            <p:cond delay="0"/>
                                          </p:stCondLst>
                                        </p:cTn>
                                        <p:tgtEl>
                                          <p:spTgt spid="13"/>
                                        </p:tgtEl>
                                        <p:attrNameLst>
                                          <p:attrName>ppt_x</p:attrName>
                                        </p:attrNameLst>
                                      </p:cBhvr>
                                    </p:anim>
                                    <p:anim by="(-#ppt_w*0.10)" calcmode="lin" valueType="num">
                                      <p:cBhvr>
                                        <p:cTn id="22" dur="50" autoRev="1" fill="hold">
                                          <p:stCondLst>
                                            <p:cond delay="0"/>
                                          </p:stCondLst>
                                        </p:cTn>
                                        <p:tgtEl>
                                          <p:spTgt spid="13"/>
                                        </p:tgtEl>
                                        <p:attrNameLst>
                                          <p:attrName>ppt_y</p:attrName>
                                        </p:attrNameLst>
                                      </p:cBhvr>
                                    </p:anim>
                                    <p:animRot by="-480000">
                                      <p:cBhvr>
                                        <p:cTn id="23" dur="50" autoRev="1" fill="hold">
                                          <p:stCondLst>
                                            <p:cond delay="0"/>
                                          </p:stCondLst>
                                        </p:cTn>
                                        <p:tgtEl>
                                          <p:spTgt spid="13"/>
                                        </p:tgtEl>
                                        <p:attrNameLst>
                                          <p:attrName>r</p:attrName>
                                        </p:attrNameLst>
                                      </p:cBhvr>
                                    </p:animRot>
                                  </p:childTnLst>
                                </p:cTn>
                              </p:par>
                            </p:childTnLst>
                          </p:cTn>
                        </p:par>
                        <p:par>
                          <p:cTn id="24" fill="hold">
                            <p:stCondLst>
                              <p:cond delay="3799"/>
                            </p:stCondLst>
                            <p:childTnLst>
                              <p:par>
                                <p:cTn id="25" presetID="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8" presetClass="emph" presetSubtype="0" fill="hold" grpId="1" nodeType="withEffect">
                                  <p:stCondLst>
                                    <p:cond delay="0"/>
                                  </p:stCondLst>
                                  <p:childTnLst>
                                    <p:animRot by="-21600000">
                                      <p:cBhvr>
                                        <p:cTn id="30" dur="500" fill="hold"/>
                                        <p:tgtEl>
                                          <p:spTgt spid="14"/>
                                        </p:tgtEl>
                                        <p:attrNameLst>
                                          <p:attrName>r</p:attrName>
                                        </p:attrNameLst>
                                      </p:cBhvr>
                                    </p:animRot>
                                  </p:childTnLst>
                                </p:cTn>
                              </p:par>
                            </p:childTnLst>
                          </p:cTn>
                        </p:par>
                        <p:par>
                          <p:cTn id="31" fill="hold">
                            <p:stCondLst>
                              <p:cond delay="4299"/>
                            </p:stCondLst>
                            <p:childTnLst>
                              <p:par>
                                <p:cTn id="32" presetID="22" presetClass="entr" presetSubtype="2"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right)">
                                      <p:cBhvr>
                                        <p:cTn id="34" dur="500"/>
                                        <p:tgtEl>
                                          <p:spTgt spid="10"/>
                                        </p:tgtEl>
                                      </p:cBhvr>
                                    </p:animEffect>
                                  </p:childTnLst>
                                </p:cTn>
                              </p:par>
                            </p:childTnLst>
                          </p:cTn>
                        </p:par>
                        <p:par>
                          <p:cTn id="35" fill="hold">
                            <p:stCondLst>
                              <p:cond delay="4799"/>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15"/>
                                        </p:tgtEl>
                                        <p:attrNameLst>
                                          <p:attrName>style.visibility</p:attrName>
                                        </p:attrNameLst>
                                      </p:cBhvr>
                                      <p:to>
                                        <p:strVal val="visible"/>
                                      </p:to>
                                    </p:set>
                                    <p:animEffect transition="in" filter="wipe(left)">
                                      <p:cBhvr>
                                        <p:cTn id="38" dur="100"/>
                                        <p:tgtEl>
                                          <p:spTgt spid="15"/>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15"/>
                                        </p:tgtEl>
                                      </p:cBhvr>
                                      <p:to x="80000" y="100000"/>
                                    </p:animScale>
                                    <p:anim by="(#ppt_w*0.10)" calcmode="lin" valueType="num">
                                      <p:cBhvr>
                                        <p:cTn id="41" dur="50" autoRev="1" fill="hold">
                                          <p:stCondLst>
                                            <p:cond delay="0"/>
                                          </p:stCondLst>
                                        </p:cTn>
                                        <p:tgtEl>
                                          <p:spTgt spid="15"/>
                                        </p:tgtEl>
                                        <p:attrNameLst>
                                          <p:attrName>ppt_x</p:attrName>
                                        </p:attrNameLst>
                                      </p:cBhvr>
                                    </p:anim>
                                    <p:anim by="(-#ppt_w*0.10)" calcmode="lin" valueType="num">
                                      <p:cBhvr>
                                        <p:cTn id="42" dur="50" autoRev="1" fill="hold">
                                          <p:stCondLst>
                                            <p:cond delay="0"/>
                                          </p:stCondLst>
                                        </p:cTn>
                                        <p:tgtEl>
                                          <p:spTgt spid="15"/>
                                        </p:tgtEl>
                                        <p:attrNameLst>
                                          <p:attrName>ppt_y</p:attrName>
                                        </p:attrNameLst>
                                      </p:cBhvr>
                                    </p:anim>
                                    <p:animRot by="-480000">
                                      <p:cBhvr>
                                        <p:cTn id="43" dur="50" autoRev="1"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2" grpId="1" bldLvl="0" animBg="1"/>
      <p:bldP spid="13" grpId="0"/>
      <p:bldP spid="13" grpId="1"/>
      <p:bldP spid="14" grpId="0" bldLvl="0" animBg="1"/>
      <p:bldP spid="14" grpId="1" bldLvl="0" animBg="1"/>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1038225" y="1790700"/>
            <a:ext cx="2423740" cy="1200329"/>
          </a:xfrm>
          <a:prstGeom prst="rect">
            <a:avLst/>
          </a:prstGeom>
          <a:noFill/>
        </p:spPr>
        <p:txBody>
          <a:bodyPr wrap="none" rtlCol="0">
            <a:spAutoFit/>
          </a:bodyPr>
          <a:lstStyle/>
          <a:p>
            <a:r>
              <a:rPr lang="en-US" altLang="zh-CN" sz="7200" dirty="0">
                <a:latin typeface="微软雅黑" panose="020B0503020204020204" pitchFamily="34" charset="-122"/>
                <a:ea typeface="微软雅黑" panose="020B0503020204020204" pitchFamily="34" charset="-122"/>
              </a:rPr>
              <a:t>TWO</a:t>
            </a:r>
            <a:endParaRPr lang="zh-CN" altLang="en-US" sz="72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838825" y="1781175"/>
            <a:ext cx="514350" cy="3302000"/>
            <a:chOff x="5172075" y="1009650"/>
            <a:chExt cx="514350" cy="2638425"/>
          </a:xfrm>
        </p:grpSpPr>
        <p:cxnSp>
          <p:nvCxnSpPr>
            <p:cNvPr id="8" name="直接连接符 7"/>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a:off x="9972040" y="1790700"/>
            <a:ext cx="514350" cy="3280410"/>
            <a:chOff x="5172075" y="1009650"/>
            <a:chExt cx="514350" cy="2638425"/>
          </a:xfrm>
        </p:grpSpPr>
        <p:cxnSp>
          <p:nvCxnSpPr>
            <p:cNvPr id="15" name="直接连接符 14"/>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145657" y="1596509"/>
            <a:ext cx="1808480" cy="583565"/>
          </a:xfrm>
          <a:prstGeom prst="rect">
            <a:avLst/>
          </a:prstGeom>
        </p:spPr>
        <p:txBody>
          <a:bodyPr wrap="none">
            <a:spAutoFit/>
          </a:bodyPr>
          <a:lstStyle/>
          <a:p>
            <a:r>
              <a:rPr lang="zh-CN" altLang="en-US" sz="3200" dirty="0"/>
              <a:t>开发过程 </a:t>
            </a:r>
            <a:r>
              <a:rPr lang="zh-CN" altLang="en-US" dirty="0"/>
              <a:t> </a:t>
            </a:r>
            <a:endParaRPr lang="zh-CN" altLang="en-US" dirty="0"/>
          </a:p>
        </p:txBody>
      </p:sp>
      <p:sp>
        <p:nvSpPr>
          <p:cNvPr id="2" name="文本框 1"/>
          <p:cNvSpPr txBox="1"/>
          <p:nvPr/>
        </p:nvSpPr>
        <p:spPr>
          <a:xfrm>
            <a:off x="6227445" y="2540000"/>
            <a:ext cx="3744595" cy="2030095"/>
          </a:xfrm>
          <a:prstGeom prst="rect">
            <a:avLst/>
          </a:prstGeom>
          <a:noFill/>
        </p:spPr>
        <p:txBody>
          <a:bodyPr wrap="square" rtlCol="0">
            <a:spAutoFit/>
          </a:bodyPr>
          <a:lstStyle/>
          <a:p>
            <a:r>
              <a:rPr lang="en-US" altLang="zh-CN"/>
              <a:t>    </a:t>
            </a:r>
            <a:r>
              <a:rPr lang="zh-CN" altLang="en-US"/>
              <a:t>目前还没有一个可以对导游进行评价的平台。所以在设计的过程中需要考虑的问题比较多。首先进行对该项目的可行性、功能性、性能需求的分析，将项目划分为登录注册、设置、关键字搜索、添加评论、查看评论、跟评论等模块。</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9590" y="2127250"/>
            <a:ext cx="4083050" cy="4688205"/>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AutoShape 12"/>
          <p:cNvSpPr>
            <a:spLocks noChangeArrowheads="1"/>
          </p:cNvSpPr>
          <p:nvPr/>
        </p:nvSpPr>
        <p:spPr bwMode="auto">
          <a:xfrm>
            <a:off x="2299550" y="1652451"/>
            <a:ext cx="2776165" cy="592586"/>
          </a:xfrm>
          <a:prstGeom prst="homePlate">
            <a:avLst>
              <a:gd name="adj" fmla="val 63872"/>
            </a:avLst>
          </a:prstGeom>
          <a:solidFill>
            <a:srgbClr val="414455"/>
          </a:solidFill>
          <a:ln w="9525">
            <a:noFill/>
            <a:miter lim="800000"/>
          </a:ln>
        </p:spPr>
        <p:txBody>
          <a:bodyPr wrap="none" anchor="ctr"/>
          <a:lstStyle/>
          <a:p>
            <a:pPr algn="ctr"/>
            <a:endParaRPr lang="en-US" altLang="zh-CN"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algn="ctr"/>
            <a:r>
              <a:rPr lang="zh-CN" altLang="zh-CN"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需求调研与分析</a:t>
            </a:r>
            <a:endParaRPr lang="zh-CN" altLang="zh-CN"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algn="ct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4" name="TextBox 17"/>
          <p:cNvSpPr txBox="1"/>
          <p:nvPr/>
        </p:nvSpPr>
        <p:spPr>
          <a:xfrm>
            <a:off x="1799590" y="2185670"/>
            <a:ext cx="4220210" cy="4570730"/>
          </a:xfrm>
          <a:prstGeom prst="rect">
            <a:avLst/>
          </a:prstGeom>
          <a:noFill/>
        </p:spPr>
        <p:txBody>
          <a:bodyPr wrap="square" rtlCol="0">
            <a:spAutoFit/>
          </a:bodyPr>
          <a:lstStyle/>
          <a:p>
            <a:pPr>
              <a:lnSpc>
                <a:spcPct val="130000"/>
              </a:lnSpc>
            </a:pPr>
            <a:r>
              <a:rPr lang="en-US" altLang="zh-CN" sz="1600">
                <a:solidFill>
                  <a:sysClr val="windowText" lastClr="000000"/>
                </a:solidFill>
                <a:latin typeface="微软雅黑" panose="020B0503020204020204" pitchFamily="34" charset="-122"/>
                <a:ea typeface="微软雅黑" panose="020B0503020204020204" pitchFamily="34" charset="-122"/>
              </a:rPr>
              <a:t>        </a:t>
            </a:r>
            <a:r>
              <a:rPr lang="zh-CN" altLang="en-US" sz="1600">
                <a:solidFill>
                  <a:sysClr val="windowText" lastClr="000000"/>
                </a:solidFill>
                <a:latin typeface="微软雅黑" panose="020B0503020204020204" pitchFamily="34" charset="-122"/>
                <a:ea typeface="微软雅黑" panose="020B0503020204020204" pitchFamily="34" charset="-122"/>
              </a:rPr>
              <a:t>需求分析是项目开发的基础，一个软件能否得到用户的肯定和广泛的应用，需求分析占很大的地位。在我们的项目设计过程中，根据我们自己想法，首先建立一个快速原型模型，通过调查问卷得到更进一步的需求，从而改进我们的设计，但是我们只用了问卷调查的调研方式，无法全面的了解到用户的真正需求。其次，在我们设计调查问卷的问题时，只是了解了用户是否需要我们的软件，和对已有功能是否接受，而未对他们的其他需求没有进一步的了解。还有一点是，用户的需求并不是一成不变的，将来他们可能会有其他的需求，但是当前我们不能对以后可能出现需求做出回应</a:t>
            </a:r>
            <a:endParaRPr lang="zh-CN" altLang="en-US" sz="1600">
              <a:solidFill>
                <a:sysClr val="windowText" lastClr="000000"/>
              </a:solidFill>
              <a:latin typeface="微软雅黑" panose="020B0503020204020204" pitchFamily="34" charset="-122"/>
              <a:ea typeface="微软雅黑" panose="020B0503020204020204" pitchFamily="34" charset="-122"/>
            </a:endParaRPr>
          </a:p>
        </p:txBody>
      </p:sp>
      <p:sp>
        <p:nvSpPr>
          <p:cNvPr id="5" name="矩形 4"/>
          <p:cNvSpPr/>
          <p:nvPr/>
        </p:nvSpPr>
        <p:spPr>
          <a:xfrm>
            <a:off x="6309995" y="2126615"/>
            <a:ext cx="3840480" cy="3316605"/>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AutoShape 12"/>
          <p:cNvSpPr>
            <a:spLocks noChangeArrowheads="1"/>
          </p:cNvSpPr>
          <p:nvPr/>
        </p:nvSpPr>
        <p:spPr bwMode="auto">
          <a:xfrm flipH="1">
            <a:off x="6689926" y="1652451"/>
            <a:ext cx="2776165" cy="592586"/>
          </a:xfrm>
          <a:prstGeom prst="homePlate">
            <a:avLst>
              <a:gd name="adj" fmla="val 63872"/>
            </a:avLst>
          </a:prstGeom>
          <a:solidFill>
            <a:schemeClr val="bg1">
              <a:lumMod val="65000"/>
            </a:schemeClr>
          </a:solidFill>
          <a:ln w="9525">
            <a:noFill/>
            <a:miter lim="800000"/>
          </a:ln>
        </p:spPr>
        <p:txBody>
          <a:bodyPr wrap="none" anchor="ctr"/>
          <a:lstStyle/>
          <a:p>
            <a:pPr algn="ctr"/>
            <a:r>
              <a:rPr lang="zh-CN" altLang="zh-CN"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项目设计与代码的编写</a:t>
            </a:r>
            <a:endParaRPr lang="zh-CN" altLang="zh-CN"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TextBox 20"/>
          <p:cNvSpPr txBox="1"/>
          <p:nvPr/>
        </p:nvSpPr>
        <p:spPr>
          <a:xfrm>
            <a:off x="6424930" y="2299335"/>
            <a:ext cx="3610610" cy="2971165"/>
          </a:xfrm>
          <a:prstGeom prst="rect">
            <a:avLst/>
          </a:prstGeom>
          <a:noFill/>
        </p:spPr>
        <p:txBody>
          <a:bodyPr wrap="square" rtlCol="0">
            <a:spAutoFit/>
          </a:bodyPr>
          <a:lstStyle/>
          <a:p>
            <a:pPr>
              <a:lnSpc>
                <a:spcPct val="130000"/>
              </a:lnSpc>
            </a:pPr>
            <a:r>
              <a:rPr lang="en-US" altLang="zh-CN" sz="1600">
                <a:solidFill>
                  <a:sysClr val="windowText" lastClr="000000"/>
                </a:solidFill>
                <a:latin typeface="微软雅黑" panose="020B0503020204020204" pitchFamily="34" charset="-122"/>
                <a:ea typeface="微软雅黑" panose="020B0503020204020204" pitchFamily="34" charset="-122"/>
              </a:rPr>
              <a:t>      </a:t>
            </a:r>
            <a:r>
              <a:rPr lang="zh-CN" altLang="en-US" sz="1600">
                <a:solidFill>
                  <a:sysClr val="windowText" lastClr="000000"/>
                </a:solidFill>
                <a:latin typeface="微软雅黑" panose="020B0503020204020204" pitchFamily="34" charset="-122"/>
                <a:ea typeface="微软雅黑" panose="020B0503020204020204" pitchFamily="34" charset="-122"/>
              </a:rPr>
              <a:t>我们根据自己的原型设计和需求调研的结果相比较，开始此项目的详细设计，对此项目的进行可行性、功能性和性能需求分析，划分项目功能为用户注册登录、关键字搜索、查看评论、跟评论、添加导游信息及评论、设置、修改密码等功能的实现。团队采用</a:t>
            </a:r>
            <a:r>
              <a:rPr lang="en-US" altLang="zh-CN" sz="1600">
                <a:solidFill>
                  <a:sysClr val="windowText" lastClr="000000"/>
                </a:solidFill>
                <a:latin typeface="微软雅黑" panose="020B0503020204020204" pitchFamily="34" charset="-122"/>
                <a:ea typeface="微软雅黑" panose="020B0503020204020204" pitchFamily="34" charset="-122"/>
              </a:rPr>
              <a:t>HTML5+CSS</a:t>
            </a:r>
            <a:r>
              <a:rPr lang="zh-CN" altLang="en-US" sz="1600">
                <a:solidFill>
                  <a:sysClr val="windowText" lastClr="000000"/>
                </a:solidFill>
                <a:latin typeface="微软雅黑" panose="020B0503020204020204" pitchFamily="34" charset="-122"/>
                <a:ea typeface="微软雅黑" panose="020B0503020204020204" pitchFamily="34" charset="-122"/>
              </a:rPr>
              <a:t>等技术设计项目界面、编写代码、实现项目功能。</a:t>
            </a:r>
            <a:endParaRPr lang="zh-CN" altLang="en-US" sz="1600">
              <a:solidFill>
                <a:sysClr val="windowText" lastClr="000000"/>
              </a:solidFill>
              <a:latin typeface="微软雅黑" panose="020B0503020204020204" pitchFamily="34" charset="-122"/>
              <a:ea typeface="微软雅黑" panose="020B0503020204020204" pitchFamily="34" charset="-122"/>
            </a:endParaRPr>
          </a:p>
        </p:txBody>
      </p:sp>
      <p:pic>
        <p:nvPicPr>
          <p:cNvPr id="8" name="图片 7" descr="logo"/>
          <p:cNvPicPr>
            <a:picLocks noChangeAspect="1"/>
          </p:cNvPicPr>
          <p:nvPr/>
        </p:nvPicPr>
        <p:blipFill>
          <a:blip r:embed="rId1"/>
          <a:stretch>
            <a:fillRect/>
          </a:stretch>
        </p:blipFill>
        <p:spPr>
          <a:xfrm>
            <a:off x="4578985" y="100330"/>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4"/>
                                        </p:tgtEl>
                                        <p:attrNameLst>
                                          <p:attrName>style.visibility</p:attrName>
                                        </p:attrNameLst>
                                      </p:cBhvr>
                                      <p:to>
                                        <p:strVal val="visible"/>
                                      </p:to>
                                    </p:set>
                                    <p:animEffect transition="in" filter="wipe(left)">
                                      <p:cBhvr>
                                        <p:cTn id="16" dur="100"/>
                                        <p:tgtEl>
                                          <p:spTgt spid="4"/>
                                        </p:tgtEl>
                                      </p:cBhvr>
                                    </p:animEffect>
                                  </p:childTnLst>
                                </p:cTn>
                              </p:par>
                              <p:par>
                                <p:cTn id="17" presetID="36" presetClass="emph" presetSubtype="0" fill="hold" grpId="1" nodeType="withEffect">
                                  <p:stCondLst>
                                    <p:cond delay="0"/>
                                  </p:stCondLst>
                                  <p:iterate type="lt">
                                    <p:tmPct val="30000"/>
                                  </p:iterate>
                                  <p:childTnLst>
                                    <p:animScale>
                                      <p:cBhvr>
                                        <p:cTn id="18" dur="50" autoRev="1" fill="hold">
                                          <p:stCondLst>
                                            <p:cond delay="0"/>
                                          </p:stCondLst>
                                        </p:cTn>
                                        <p:tgtEl>
                                          <p:spTgt spid="4"/>
                                        </p:tgtEl>
                                      </p:cBhvr>
                                      <p:to x="80000" y="100000"/>
                                    </p:animScale>
                                    <p:anim by="(#ppt_w*0.10)" calcmode="lin" valueType="num">
                                      <p:cBhvr>
                                        <p:cTn id="19" dur="50" autoRev="1" fill="hold">
                                          <p:stCondLst>
                                            <p:cond delay="0"/>
                                          </p:stCondLst>
                                        </p:cTn>
                                        <p:tgtEl>
                                          <p:spTgt spid="4"/>
                                        </p:tgtEl>
                                        <p:attrNameLst>
                                          <p:attrName>ppt_x</p:attrName>
                                        </p:attrNameLst>
                                      </p:cBhvr>
                                    </p:anim>
                                    <p:anim by="(-#ppt_w*0.10)" calcmode="lin" valueType="num">
                                      <p:cBhvr>
                                        <p:cTn id="20" dur="50" autoRev="1" fill="hold">
                                          <p:stCondLst>
                                            <p:cond delay="0"/>
                                          </p:stCondLst>
                                        </p:cTn>
                                        <p:tgtEl>
                                          <p:spTgt spid="4"/>
                                        </p:tgtEl>
                                        <p:attrNameLst>
                                          <p:attrName>ppt_y</p:attrName>
                                        </p:attrNameLst>
                                      </p:cBhvr>
                                    </p:anim>
                                    <p:animRot by="-480000">
                                      <p:cBhvr>
                                        <p:cTn id="21" dur="50" autoRev="1" fill="hold">
                                          <p:stCondLst>
                                            <p:cond delay="0"/>
                                          </p:stCondLst>
                                        </p:cTn>
                                        <p:tgtEl>
                                          <p:spTgt spid="4"/>
                                        </p:tgtEl>
                                        <p:attrNameLst>
                                          <p:attrName>r</p:attrName>
                                        </p:attrNameLst>
                                      </p:cBhvr>
                                    </p:animRot>
                                  </p:childTnLst>
                                </p:cTn>
                              </p:par>
                            </p:childTnLst>
                          </p:cTn>
                        </p:par>
                        <p:par>
                          <p:cTn id="22" fill="hold">
                            <p:stCondLst>
                              <p:cond delay="8989"/>
                            </p:stCondLst>
                            <p:childTnLst>
                              <p:par>
                                <p:cTn id="23" presetID="2" presetClass="entr" presetSubtype="2"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9489"/>
                            </p:stCondLst>
                            <p:childTnLst>
                              <p:par>
                                <p:cTn id="28" presetID="22" presetClass="entr" presetSubtype="1"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par>
                          <p:cTn id="31" fill="hold">
                            <p:stCondLst>
                              <p:cond delay="9989"/>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7"/>
                                        </p:tgtEl>
                                        <p:attrNameLst>
                                          <p:attrName>style.visibility</p:attrName>
                                        </p:attrNameLst>
                                      </p:cBhvr>
                                      <p:to>
                                        <p:strVal val="visible"/>
                                      </p:to>
                                    </p:set>
                                    <p:animEffect transition="in" filter="wipe(left)">
                                      <p:cBhvr>
                                        <p:cTn id="34" dur="100"/>
                                        <p:tgtEl>
                                          <p:spTgt spid="7"/>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7"/>
                                        </p:tgtEl>
                                      </p:cBhvr>
                                      <p:to x="80000" y="100000"/>
                                    </p:animScale>
                                    <p:anim by="(#ppt_w*0.10)" calcmode="lin" valueType="num">
                                      <p:cBhvr>
                                        <p:cTn id="37" dur="50" autoRev="1" fill="hold">
                                          <p:stCondLst>
                                            <p:cond delay="0"/>
                                          </p:stCondLst>
                                        </p:cTn>
                                        <p:tgtEl>
                                          <p:spTgt spid="7"/>
                                        </p:tgtEl>
                                        <p:attrNameLst>
                                          <p:attrName>ppt_x</p:attrName>
                                        </p:attrNameLst>
                                      </p:cBhvr>
                                    </p:anim>
                                    <p:anim by="(-#ppt_w*0.10)" calcmode="lin" valueType="num">
                                      <p:cBhvr>
                                        <p:cTn id="38" dur="50" autoRev="1" fill="hold">
                                          <p:stCondLst>
                                            <p:cond delay="0"/>
                                          </p:stCondLst>
                                        </p:cTn>
                                        <p:tgtEl>
                                          <p:spTgt spid="7"/>
                                        </p:tgtEl>
                                        <p:attrNameLst>
                                          <p:attrName>ppt_y</p:attrName>
                                        </p:attrNameLst>
                                      </p:cBhvr>
                                    </p:anim>
                                    <p:animRot by="-480000">
                                      <p:cBhvr>
                                        <p:cTn id="39" dur="50" autoRev="1"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P spid="4" grpId="1"/>
      <p:bldP spid="5" grpId="0" bldLvl="0" animBg="1"/>
      <p:bldP spid="6" grpId="0" bldLvl="0" animBg="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2133211" y="1928471"/>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defRPr/>
            </a:pP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4</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16</a:t>
            </a:r>
            <a:r>
              <a:rPr lang="zh-CN" altLang="en-US" sz="1600" kern="0">
                <a:solidFill>
                  <a:srgbClr val="4D4D4D"/>
                </a:solidFill>
                <a:latin typeface="微软雅黑" panose="020B0503020204020204" pitchFamily="34" charset="-122"/>
                <a:ea typeface="微软雅黑" panose="020B0503020204020204" pitchFamily="34" charset="-122"/>
              </a:rPr>
              <a:t>日</a:t>
            </a: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4</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21</a:t>
            </a:r>
            <a:r>
              <a:rPr lang="zh-CN" altLang="en-US" sz="1600" kern="0">
                <a:solidFill>
                  <a:srgbClr val="4D4D4D"/>
                </a:solidFill>
                <a:latin typeface="微软雅黑" panose="020B0503020204020204" pitchFamily="34" charset="-122"/>
                <a:ea typeface="微软雅黑" panose="020B0503020204020204" pitchFamily="34" charset="-122"/>
              </a:rPr>
              <a:t>日</a:t>
            </a:r>
            <a:endParaRPr lang="zh-CN" altLang="en-US" sz="1600" kern="0">
              <a:solidFill>
                <a:srgbClr val="4D4D4D"/>
              </a:solidFill>
              <a:latin typeface="微软雅黑" panose="020B0503020204020204" pitchFamily="34" charset="-122"/>
              <a:ea typeface="微软雅黑" panose="020B0503020204020204" pitchFamily="34" charset="-122"/>
            </a:endParaRPr>
          </a:p>
        </p:txBody>
      </p:sp>
      <p:sp>
        <p:nvSpPr>
          <p:cNvPr id="14" name="Text Box 11"/>
          <p:cNvSpPr txBox="1">
            <a:spLocks noChangeArrowheads="1"/>
          </p:cNvSpPr>
          <p:nvPr/>
        </p:nvSpPr>
        <p:spPr bwMode="auto">
          <a:xfrm>
            <a:off x="2235509" y="1928588"/>
            <a:ext cx="73183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000" b="1" kern="0" dirty="0">
                <a:solidFill>
                  <a:srgbClr val="414455"/>
                </a:solidFill>
                <a:latin typeface="微软雅黑" panose="020B0503020204020204" pitchFamily="34" charset="-122"/>
                <a:ea typeface="微软雅黑" panose="020B0503020204020204" pitchFamily="34" charset="-122"/>
              </a:rPr>
              <a:t>1</a:t>
            </a:r>
            <a:endParaRPr lang="en-US" altLang="zh-CN" sz="3000" b="1" kern="0" dirty="0">
              <a:solidFill>
                <a:srgbClr val="414455"/>
              </a:solidFill>
              <a:latin typeface="微软雅黑" panose="020B0503020204020204" pitchFamily="34" charset="-122"/>
              <a:ea typeface="微软雅黑" panose="020B0503020204020204" pitchFamily="34" charset="-122"/>
            </a:endParaRPr>
          </a:p>
        </p:txBody>
      </p:sp>
      <p:sp>
        <p:nvSpPr>
          <p:cNvPr id="15" name="Rectangle 2"/>
          <p:cNvSpPr>
            <a:spLocks noChangeArrowheads="1"/>
          </p:cNvSpPr>
          <p:nvPr/>
        </p:nvSpPr>
        <p:spPr bwMode="auto">
          <a:xfrm>
            <a:off x="2133211" y="2882162"/>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pP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4</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22</a:t>
            </a:r>
            <a:r>
              <a:rPr lang="zh-CN" altLang="en-US" sz="1600" kern="0">
                <a:solidFill>
                  <a:srgbClr val="4D4D4D"/>
                </a:solidFill>
                <a:latin typeface="微软雅黑" panose="020B0503020204020204" pitchFamily="34" charset="-122"/>
                <a:ea typeface="微软雅黑" panose="020B0503020204020204" pitchFamily="34" charset="-122"/>
              </a:rPr>
              <a:t>日</a:t>
            </a: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5</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7</a:t>
            </a:r>
            <a:r>
              <a:rPr lang="zh-CN" altLang="en-US" sz="1600" kern="0">
                <a:solidFill>
                  <a:srgbClr val="4D4D4D"/>
                </a:solidFill>
                <a:latin typeface="微软雅黑" panose="020B0503020204020204" pitchFamily="34" charset="-122"/>
                <a:ea typeface="微软雅黑" panose="020B0503020204020204" pitchFamily="34" charset="-122"/>
              </a:rPr>
              <a:t>日</a:t>
            </a:r>
            <a:endParaRPr lang="zh-CN" altLang="en-US" sz="1600" kern="0">
              <a:solidFill>
                <a:srgbClr val="4D4D4D"/>
              </a:solidFill>
              <a:latin typeface="微软雅黑" panose="020B0503020204020204" pitchFamily="34" charset="-122"/>
              <a:ea typeface="微软雅黑" panose="020B0503020204020204" pitchFamily="34" charset="-122"/>
            </a:endParaRPr>
          </a:p>
        </p:txBody>
      </p:sp>
      <p:sp>
        <p:nvSpPr>
          <p:cNvPr id="16" name="Text Box 12"/>
          <p:cNvSpPr txBox="1">
            <a:spLocks noChangeArrowheads="1"/>
          </p:cNvSpPr>
          <p:nvPr/>
        </p:nvSpPr>
        <p:spPr bwMode="auto">
          <a:xfrm>
            <a:off x="2241224" y="2873331"/>
            <a:ext cx="73183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000" b="1" kern="0" dirty="0">
                <a:solidFill>
                  <a:srgbClr val="414455"/>
                </a:solidFill>
                <a:latin typeface="微软雅黑" panose="020B0503020204020204" pitchFamily="34" charset="-122"/>
                <a:ea typeface="微软雅黑" panose="020B0503020204020204" pitchFamily="34" charset="-122"/>
              </a:rPr>
              <a:t>2</a:t>
            </a:r>
            <a:endParaRPr lang="en-US" altLang="zh-CN" sz="3000" b="1" kern="0" dirty="0">
              <a:solidFill>
                <a:srgbClr val="414455"/>
              </a:solidFill>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2133211" y="3855556"/>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pP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5</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5</a:t>
            </a:r>
            <a:r>
              <a:rPr lang="zh-CN" altLang="en-US" sz="1600" kern="0">
                <a:solidFill>
                  <a:srgbClr val="4D4D4D"/>
                </a:solidFill>
                <a:latin typeface="微软雅黑" panose="020B0503020204020204" pitchFamily="34" charset="-122"/>
                <a:ea typeface="微软雅黑" panose="020B0503020204020204" pitchFamily="34" charset="-122"/>
              </a:rPr>
              <a:t>日</a:t>
            </a: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1</a:t>
            </a:r>
            <a:r>
              <a:rPr lang="zh-CN" altLang="en-US" sz="1600" kern="0">
                <a:solidFill>
                  <a:srgbClr val="4D4D4D"/>
                </a:solidFill>
                <a:latin typeface="微软雅黑" panose="020B0503020204020204" pitchFamily="34" charset="-122"/>
                <a:ea typeface="微软雅黑" panose="020B0503020204020204" pitchFamily="34" charset="-122"/>
              </a:rPr>
              <a:t>号</a:t>
            </a:r>
            <a:endParaRPr lang="zh-CN" altLang="en-US" sz="1600" kern="0">
              <a:solidFill>
                <a:srgbClr val="4D4D4D"/>
              </a:solidFill>
              <a:latin typeface="微软雅黑" panose="020B0503020204020204" pitchFamily="34" charset="-122"/>
              <a:ea typeface="微软雅黑" panose="020B0503020204020204" pitchFamily="34" charset="-122"/>
            </a:endParaRPr>
          </a:p>
        </p:txBody>
      </p:sp>
      <p:sp>
        <p:nvSpPr>
          <p:cNvPr id="18" name="Text Box 12"/>
          <p:cNvSpPr txBox="1">
            <a:spLocks noChangeArrowheads="1"/>
          </p:cNvSpPr>
          <p:nvPr/>
        </p:nvSpPr>
        <p:spPr bwMode="auto">
          <a:xfrm>
            <a:off x="2241224" y="3846724"/>
            <a:ext cx="73183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000" b="1" kern="0" dirty="0">
                <a:solidFill>
                  <a:srgbClr val="414455"/>
                </a:solidFill>
                <a:latin typeface="微软雅黑" panose="020B0503020204020204" pitchFamily="34" charset="-122"/>
                <a:ea typeface="微软雅黑" panose="020B0503020204020204" pitchFamily="34" charset="-122"/>
              </a:rPr>
              <a:t>3</a:t>
            </a:r>
            <a:endParaRPr lang="en-US" altLang="zh-CN" sz="3000" b="1" kern="0" dirty="0">
              <a:solidFill>
                <a:srgbClr val="414455"/>
              </a:solidFill>
              <a:latin typeface="微软雅黑" panose="020B0503020204020204" pitchFamily="34" charset="-122"/>
              <a:ea typeface="微软雅黑" panose="020B0503020204020204" pitchFamily="34" charset="-122"/>
            </a:endParaRPr>
          </a:p>
        </p:txBody>
      </p:sp>
      <p:sp>
        <p:nvSpPr>
          <p:cNvPr id="19" name="Rectangle 2"/>
          <p:cNvSpPr>
            <a:spLocks noChangeArrowheads="1"/>
          </p:cNvSpPr>
          <p:nvPr/>
        </p:nvSpPr>
        <p:spPr bwMode="auto">
          <a:xfrm>
            <a:off x="2133211" y="4828417"/>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pPr>
            <a:r>
              <a:rPr lang="en-US" altLang="zh-CN" sz="1600" kern="0">
                <a:solidFill>
                  <a:srgbClr val="4D4D4D"/>
                </a:solidFill>
                <a:latin typeface="微软雅黑" panose="020B0503020204020204" pitchFamily="34" charset="-122"/>
                <a:ea typeface="微软雅黑" panose="020B0503020204020204" pitchFamily="34" charset="-122"/>
              </a:rPr>
              <a:t>2016</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a:t>
            </a:r>
            <a:r>
              <a:rPr lang="zh-CN" altLang="en-US" sz="1600" kern="0">
                <a:solidFill>
                  <a:srgbClr val="4D4D4D"/>
                </a:solidFill>
                <a:latin typeface="微软雅黑" panose="020B0503020204020204" pitchFamily="34" charset="-122"/>
                <a:ea typeface="微软雅黑" panose="020B0503020204020204" pitchFamily="34" charset="-122"/>
              </a:rPr>
              <a:t>号</a:t>
            </a: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21</a:t>
            </a:r>
            <a:r>
              <a:rPr lang="zh-CN" altLang="en-US" sz="1600" kern="0">
                <a:solidFill>
                  <a:srgbClr val="4D4D4D"/>
                </a:solidFill>
                <a:latin typeface="微软雅黑" panose="020B0503020204020204" pitchFamily="34" charset="-122"/>
                <a:ea typeface="微软雅黑" panose="020B0503020204020204" pitchFamily="34" charset="-122"/>
              </a:rPr>
              <a:t>号</a:t>
            </a:r>
            <a:endParaRPr lang="zh-CN" altLang="en-US" sz="1600" kern="0">
              <a:solidFill>
                <a:srgbClr val="4D4D4D"/>
              </a:solidFill>
              <a:latin typeface="微软雅黑" panose="020B0503020204020204" pitchFamily="34" charset="-122"/>
              <a:ea typeface="微软雅黑" panose="020B0503020204020204" pitchFamily="34" charset="-122"/>
            </a:endParaRPr>
          </a:p>
        </p:txBody>
      </p:sp>
      <p:sp>
        <p:nvSpPr>
          <p:cNvPr id="20" name="Text Box 12"/>
          <p:cNvSpPr txBox="1">
            <a:spLocks noChangeArrowheads="1"/>
          </p:cNvSpPr>
          <p:nvPr/>
        </p:nvSpPr>
        <p:spPr bwMode="auto">
          <a:xfrm>
            <a:off x="2241224" y="4797995"/>
            <a:ext cx="73183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000" b="1" kern="0" dirty="0">
                <a:solidFill>
                  <a:srgbClr val="414455"/>
                </a:solidFill>
                <a:latin typeface="微软雅黑" panose="020B0503020204020204" pitchFamily="34" charset="-122"/>
                <a:ea typeface="微软雅黑" panose="020B0503020204020204" pitchFamily="34" charset="-122"/>
              </a:rPr>
              <a:t>4</a:t>
            </a:r>
            <a:endParaRPr lang="en-US" altLang="zh-CN" sz="3000" b="1" kern="0" dirty="0">
              <a:solidFill>
                <a:srgbClr val="414455"/>
              </a:solidFill>
              <a:latin typeface="微软雅黑" panose="020B0503020204020204" pitchFamily="34" charset="-122"/>
              <a:ea typeface="微软雅黑" panose="020B0503020204020204" pitchFamily="34" charset="-122"/>
            </a:endParaRPr>
          </a:p>
        </p:txBody>
      </p:sp>
      <p:sp>
        <p:nvSpPr>
          <p:cNvPr id="21" name="矩形 1"/>
          <p:cNvSpPr/>
          <p:nvPr/>
        </p:nvSpPr>
        <p:spPr>
          <a:xfrm>
            <a:off x="2966648" y="1603432"/>
            <a:ext cx="1757363" cy="1168003"/>
          </a:xfrm>
          <a:custGeom>
            <a:avLst/>
            <a:gdLst/>
            <a:ahLst/>
            <a:cxnLst/>
            <a:rect l="l" t="t" r="r" b="b"/>
            <a:pathLst>
              <a:path w="2343150" h="1557337">
                <a:moveTo>
                  <a:pt x="0" y="0"/>
                </a:moveTo>
                <a:lnTo>
                  <a:pt x="2343150" y="0"/>
                </a:lnTo>
                <a:lnTo>
                  <a:pt x="2343150" y="1168003"/>
                </a:lnTo>
                <a:lnTo>
                  <a:pt x="1171575" y="1557337"/>
                </a:lnTo>
                <a:lnTo>
                  <a:pt x="0" y="1168003"/>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选题</a:t>
            </a:r>
            <a:endPar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endParaRPr>
          </a:p>
        </p:txBody>
      </p:sp>
      <p:sp>
        <p:nvSpPr>
          <p:cNvPr id="22" name="矩形 18"/>
          <p:cNvSpPr/>
          <p:nvPr/>
        </p:nvSpPr>
        <p:spPr>
          <a:xfrm>
            <a:off x="2966648" y="2544420"/>
            <a:ext cx="1757363" cy="1168004"/>
          </a:xfrm>
          <a:custGeom>
            <a:avLst/>
            <a:gdLst/>
            <a:ahLst/>
            <a:cxnLst/>
            <a:rect l="l" t="t" r="r" b="b"/>
            <a:pathLst>
              <a:path w="2343150" h="1557338">
                <a:moveTo>
                  <a:pt x="0" y="0"/>
                </a:moveTo>
                <a:lnTo>
                  <a:pt x="1171575" y="389335"/>
                </a:lnTo>
                <a:lnTo>
                  <a:pt x="2343150" y="0"/>
                </a:lnTo>
                <a:lnTo>
                  <a:pt x="2343150" y="1168004"/>
                </a:lnTo>
                <a:lnTo>
                  <a:pt x="1171575" y="1557338"/>
                </a:lnTo>
                <a:lnTo>
                  <a:pt x="0" y="1168004"/>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原型设计</a:t>
            </a:r>
            <a:endPar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endParaRPr>
          </a:p>
        </p:txBody>
      </p:sp>
      <p:sp>
        <p:nvSpPr>
          <p:cNvPr id="23" name="矩形 19"/>
          <p:cNvSpPr/>
          <p:nvPr/>
        </p:nvSpPr>
        <p:spPr>
          <a:xfrm>
            <a:off x="2981253" y="3530514"/>
            <a:ext cx="1757363" cy="1168004"/>
          </a:xfrm>
          <a:custGeom>
            <a:avLst/>
            <a:gdLst/>
            <a:ahLst/>
            <a:cxnLst/>
            <a:rect l="l" t="t" r="r" b="b"/>
            <a:pathLst>
              <a:path w="2343150" h="1557338">
                <a:moveTo>
                  <a:pt x="2343150" y="0"/>
                </a:moveTo>
                <a:lnTo>
                  <a:pt x="2343150" y="1168004"/>
                </a:lnTo>
                <a:lnTo>
                  <a:pt x="1171575" y="1557338"/>
                </a:lnTo>
                <a:lnTo>
                  <a:pt x="0" y="1168004"/>
                </a:lnTo>
                <a:lnTo>
                  <a:pt x="0" y="560040"/>
                </a:lnTo>
                <a:lnTo>
                  <a:pt x="17388" y="560040"/>
                </a:lnTo>
                <a:lnTo>
                  <a:pt x="17388" y="5778"/>
                </a:lnTo>
                <a:lnTo>
                  <a:pt x="1171575" y="389335"/>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zh-CN"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需求调查与详细设计</a:t>
            </a:r>
            <a:endParaRPr lang="zh-CN" altLang="zh-CN"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endParaRPr>
          </a:p>
        </p:txBody>
      </p:sp>
      <p:sp>
        <p:nvSpPr>
          <p:cNvPr id="24" name="矩形 20"/>
          <p:cNvSpPr/>
          <p:nvPr/>
        </p:nvSpPr>
        <p:spPr>
          <a:xfrm>
            <a:off x="2972363" y="4469719"/>
            <a:ext cx="1757363" cy="1168004"/>
          </a:xfrm>
          <a:custGeom>
            <a:avLst/>
            <a:gdLst/>
            <a:ahLst/>
            <a:cxnLst/>
            <a:rect l="l" t="t" r="r" b="b"/>
            <a:pathLst>
              <a:path w="2343150" h="1557338">
                <a:moveTo>
                  <a:pt x="0" y="0"/>
                </a:moveTo>
                <a:lnTo>
                  <a:pt x="1171575" y="389335"/>
                </a:lnTo>
                <a:lnTo>
                  <a:pt x="2343150" y="0"/>
                </a:lnTo>
                <a:lnTo>
                  <a:pt x="2343150" y="1168004"/>
                </a:lnTo>
                <a:lnTo>
                  <a:pt x="1171575" y="1557338"/>
                </a:lnTo>
                <a:lnTo>
                  <a:pt x="0" y="1168004"/>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根据需求分析编写代码</a:t>
            </a:r>
            <a:endPar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endParaRPr>
          </a:p>
        </p:txBody>
      </p:sp>
      <p:sp>
        <p:nvSpPr>
          <p:cNvPr id="5" name="Rectangle 2"/>
          <p:cNvSpPr>
            <a:spLocks noChangeArrowheads="1"/>
          </p:cNvSpPr>
          <p:nvPr/>
        </p:nvSpPr>
        <p:spPr bwMode="auto">
          <a:xfrm>
            <a:off x="2133211" y="5637366"/>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pPr>
            <a:r>
              <a:rPr lang="en-US" altLang="zh-CN" sz="1600" kern="0">
                <a:solidFill>
                  <a:srgbClr val="4D4D4D"/>
                </a:solidFill>
                <a:latin typeface="微软雅黑" panose="020B0503020204020204" pitchFamily="34" charset="-122"/>
                <a:ea typeface="微软雅黑" panose="020B0503020204020204" pitchFamily="34" charset="-122"/>
              </a:rPr>
              <a:t>2016</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22</a:t>
            </a:r>
            <a:r>
              <a:rPr lang="zh-CN" altLang="en-US" sz="1600" kern="0">
                <a:solidFill>
                  <a:srgbClr val="4D4D4D"/>
                </a:solidFill>
                <a:latin typeface="微软雅黑" panose="020B0503020204020204" pitchFamily="34" charset="-122"/>
                <a:ea typeface="微软雅黑" panose="020B0503020204020204" pitchFamily="34" charset="-122"/>
              </a:rPr>
              <a:t>号</a:t>
            </a:r>
            <a:r>
              <a:rPr lang="en-US" altLang="zh-CN" sz="1600" kern="0">
                <a:solidFill>
                  <a:srgbClr val="4D4D4D"/>
                </a:solidFill>
                <a:latin typeface="微软雅黑" panose="020B0503020204020204" pitchFamily="34" charset="-122"/>
                <a:ea typeface="微软雅黑" panose="020B0503020204020204" pitchFamily="34" charset="-122"/>
              </a:rPr>
              <a:t>—2016</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27</a:t>
            </a:r>
            <a:r>
              <a:rPr lang="zh-CN" altLang="en-US" sz="1600" kern="0">
                <a:solidFill>
                  <a:srgbClr val="4D4D4D"/>
                </a:solidFill>
                <a:latin typeface="微软雅黑" panose="020B0503020204020204" pitchFamily="34" charset="-122"/>
                <a:ea typeface="微软雅黑" panose="020B0503020204020204" pitchFamily="34" charset="-122"/>
              </a:rPr>
              <a:t>号</a:t>
            </a:r>
            <a:endParaRPr lang="zh-CN" altLang="en-US" sz="1600" kern="0">
              <a:solidFill>
                <a:srgbClr val="4D4D4D"/>
              </a:solidFill>
              <a:latin typeface="微软雅黑" panose="020B0503020204020204" pitchFamily="34" charset="-122"/>
              <a:ea typeface="微软雅黑" panose="020B0503020204020204" pitchFamily="34" charset="-122"/>
            </a:endParaRPr>
          </a:p>
        </p:txBody>
      </p:sp>
      <p:sp>
        <p:nvSpPr>
          <p:cNvPr id="4" name="矩形 20"/>
          <p:cNvSpPr/>
          <p:nvPr/>
        </p:nvSpPr>
        <p:spPr>
          <a:xfrm>
            <a:off x="2981253" y="5348559"/>
            <a:ext cx="1757363" cy="1168004"/>
          </a:xfrm>
          <a:custGeom>
            <a:avLst/>
            <a:gdLst/>
            <a:ahLst/>
            <a:cxnLst/>
            <a:rect l="l" t="t" r="r" b="b"/>
            <a:pathLst>
              <a:path w="2343150" h="1557338">
                <a:moveTo>
                  <a:pt x="0" y="0"/>
                </a:moveTo>
                <a:lnTo>
                  <a:pt x="1171575" y="389335"/>
                </a:lnTo>
                <a:lnTo>
                  <a:pt x="2343150" y="0"/>
                </a:lnTo>
                <a:lnTo>
                  <a:pt x="2343150" y="1168004"/>
                </a:lnTo>
                <a:lnTo>
                  <a:pt x="1171575" y="1557338"/>
                </a:lnTo>
                <a:lnTo>
                  <a:pt x="0" y="1168004"/>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测试与改进</a:t>
            </a:r>
            <a:endPar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endParaRPr>
          </a:p>
        </p:txBody>
      </p:sp>
      <p:sp>
        <p:nvSpPr>
          <p:cNvPr id="7" name="Title 6"/>
          <p:cNvSpPr txBox="1"/>
          <p:nvPr>
            <p:custDataLst>
              <p:tags r:id="rId1"/>
            </p:custDataLst>
          </p:nvPr>
        </p:nvSpPr>
        <p:spPr>
          <a:xfrm>
            <a:off x="2349174" y="5527610"/>
            <a:ext cx="731834" cy="71183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30000"/>
              </a:lnSpc>
              <a:spcBef>
                <a:spcPts val="1000"/>
              </a:spcBef>
              <a:spcAft>
                <a:spcPts val="0"/>
              </a:spcAft>
              <a:buSzPct val="100000"/>
              <a:buNone/>
            </a:pPr>
            <a:r>
              <a:rPr lang="en-US" altLang="zh-CN" sz="3200" spc="320" dirty="0">
                <a:ln w="3175">
                  <a:noFill/>
                  <a:prstDash val="dash"/>
                </a:ln>
                <a:solidFill>
                  <a:srgbClr val="414455"/>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5</a:t>
            </a:r>
            <a:endParaRPr lang="en-US" altLang="zh-CN" sz="3200" spc="320" dirty="0">
              <a:ln w="3175">
                <a:noFill/>
                <a:prstDash val="dash"/>
              </a:ln>
              <a:solidFill>
                <a:srgbClr val="414455"/>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descr="logo"/>
          <p:cNvPicPr>
            <a:picLocks noChangeAspect="1"/>
          </p:cNvPicPr>
          <p:nvPr/>
        </p:nvPicPr>
        <p:blipFill>
          <a:blip r:embed="rId2"/>
          <a:stretch>
            <a:fillRect/>
          </a:stretch>
        </p:blipFill>
        <p:spPr>
          <a:xfrm>
            <a:off x="4528820" y="100330"/>
            <a:ext cx="2828925" cy="791210"/>
          </a:xfrm>
          <a:prstGeom prst="rect">
            <a:avLst/>
          </a:prstGeom>
        </p:spPr>
      </p:pic>
      <p:sp>
        <p:nvSpPr>
          <p:cNvPr id="2" name="文本框 1"/>
          <p:cNvSpPr txBox="1"/>
          <p:nvPr/>
        </p:nvSpPr>
        <p:spPr>
          <a:xfrm>
            <a:off x="4528185" y="891540"/>
            <a:ext cx="5184775" cy="645160"/>
          </a:xfrm>
          <a:prstGeom prst="rect">
            <a:avLst/>
          </a:prstGeom>
          <a:noFill/>
        </p:spPr>
        <p:txBody>
          <a:bodyPr wrap="square" rtlCol="0">
            <a:spAutoFit/>
          </a:bodyPr>
          <a:lstStyle/>
          <a:p>
            <a:r>
              <a:rPr lang="zh-CN" altLang="en-US" sz="36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项目进度时间表</a:t>
            </a:r>
            <a:endParaRPr lang="zh-CN" altLang="en-US" sz="36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500"/>
                                </p:stCondLst>
                                <p:childTnLst>
                                  <p:par>
                                    <p:cTn id="15" presetID="2" presetClass="entr" presetSubtype="1" fill="hold" grpId="0" nodeType="afterEffect" p14:presetBounceEnd="50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50000">
                                          <p:cBhvr additive="base">
                                            <p:cTn id="17"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21"/>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3500"/>
                                </p:stCondLst>
                                <p:childTnLst>
                                  <p:par>
                                    <p:cTn id="30" presetID="2" presetClass="entr" presetSubtype="1" fill="hold" grpId="0" nodeType="afterEffect" p14:presetBounceEnd="50000">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14:bounceEnd="50000">
                                          <p:cBhvr additive="base">
                                            <p:cTn id="32" dur="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33" dur="500" fill="hold"/>
                                            <p:tgtEl>
                                              <p:spTgt spid="22"/>
                                            </p:tgtEl>
                                            <p:attrNameLst>
                                              <p:attrName>ppt_y</p:attrName>
                                            </p:attrNameLst>
                                          </p:cBhvr>
                                          <p:tavLst>
                                            <p:tav tm="0">
                                              <p:val>
                                                <p:strVal val="0-#ppt_h/2"/>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500"/>
                                </p:stCondLst>
                                <p:childTnLst>
                                  <p:par>
                                    <p:cTn id="45" presetID="2" presetClass="entr" presetSubtype="1" fill="hold" grpId="0" nodeType="afterEffect" p14:presetBounceEnd="50000">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14:bounceEnd="50000">
                                          <p:cBhvr additive="base">
                                            <p:cTn id="47" dur="5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par>
                              <p:cTn id="49" fill="hold">
                                <p:stCondLst>
                                  <p:cond delay="6000"/>
                                </p:stCondLst>
                                <p:childTnLst>
                                  <p:par>
                                    <p:cTn id="50" presetID="42"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par>
                              <p:cTn id="55" fill="hold">
                                <p:stCondLst>
                                  <p:cond delay="7000"/>
                                </p:stCondLst>
                                <p:childTnLst>
                                  <p:par>
                                    <p:cTn id="56" presetID="22" presetClass="entr" presetSubtype="8"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par>
                              <p:cTn id="59" fill="hold">
                                <p:stCondLst>
                                  <p:cond delay="7500"/>
                                </p:stCondLst>
                                <p:childTnLst>
                                  <p:par>
                                    <p:cTn id="60" presetID="2" presetClass="entr" presetSubtype="1" fill="hold" grpId="0" nodeType="afterEffect" p14:presetBounceEnd="50000">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14:bounceEnd="50000">
                                          <p:cBhvr additive="base">
                                            <p:cTn id="62"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63"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500"/>
                                            <p:tgtEl>
                                              <p:spTgt spid="7"/>
                                            </p:tgtEl>
                                            <p:attrNameLst>
                                              <p:attrName>ppt_y</p:attrName>
                                            </p:attrNameLst>
                                          </p:cBhvr>
                                          <p:tavLst>
                                            <p:tav tm="0">
                                              <p:val>
                                                <p:strVal val="#ppt_y+#ppt_h*1.125000"/>
                                              </p:val>
                                            </p:tav>
                                            <p:tav tm="100000">
                                              <p:val>
                                                <p:strVal val="#ppt_y"/>
                                              </p:val>
                                            </p:tav>
                                          </p:tavLst>
                                        </p:anim>
                                        <p:animEffect transition="in" filter="wipe(up)">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500"/>
                                            <p:tgtEl>
                                              <p:spTgt spid="5"/>
                                            </p:tgtEl>
                                            <p:attrNameLst>
                                              <p:attrName>ppt_y</p:attrName>
                                            </p:attrNameLst>
                                          </p:cBhvr>
                                          <p:tavLst>
                                            <p:tav tm="0">
                                              <p:val>
                                                <p:strVal val="#ppt_y+#ppt_h*1.125000"/>
                                              </p:val>
                                            </p:tav>
                                            <p:tav tm="100000">
                                              <p:val>
                                                <p:strVal val="#ppt_y"/>
                                              </p:val>
                                            </p:tav>
                                          </p:tavLst>
                                        </p:anim>
                                        <p:animEffect transition="in" filter="wipe(up)">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4"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 calcmode="lin" valueType="num">
                                          <p:cBhvr additive="base">
                                            <p:cTn id="80" dur="500"/>
                                            <p:tgtEl>
                                              <p:spTgt spid="4"/>
                                            </p:tgtEl>
                                            <p:attrNameLst>
                                              <p:attrName>ppt_y</p:attrName>
                                            </p:attrNameLst>
                                          </p:cBhvr>
                                          <p:tavLst>
                                            <p:tav tm="0">
                                              <p:val>
                                                <p:strVal val="#ppt_y+#ppt_h*1.125000"/>
                                              </p:val>
                                            </p:tav>
                                            <p:tav tm="100000">
                                              <p:val>
                                                <p:strVal val="#ppt_y"/>
                                              </p:val>
                                            </p:tav>
                                          </p:tavLst>
                                        </p:anim>
                                        <p:animEffect transition="in" filter="wipe(up)">
                                          <p:cBhvr>
                                            <p:cTn id="8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bldLvl="0" animBg="1"/>
          <p:bldP spid="15" grpId="0" bldLvl="0" animBg="1"/>
          <p:bldP spid="16" grpId="0"/>
          <p:bldP spid="17" grpId="0" animBg="1"/>
          <p:bldP spid="18" grpId="0"/>
          <p:bldP spid="19" grpId="0" bldLvl="0" animBg="1"/>
          <p:bldP spid="20" grpId="0"/>
          <p:bldP spid="21" grpId="0" animBg="1"/>
          <p:bldP spid="22" grpId="0" bldLvl="0" animBg="1"/>
          <p:bldP spid="23" grpId="0" bldLvl="0" animBg="1"/>
          <p:bldP spid="24" grpId="0" bldLvl="0" animBg="1"/>
          <p:bldP spid="5" grpId="0" animBg="1"/>
          <p:bldP spid="4" grpId="0" animBg="1"/>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500"/>
                                </p:stCondLst>
                                <p:childTnLst>
                                  <p:par>
                                    <p:cTn id="15" presetID="2" presetClass="entr" presetSubtype="1"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3500"/>
                                </p:stCondLst>
                                <p:childTnLst>
                                  <p:par>
                                    <p:cTn id="30" presetID="2" presetClass="entr" presetSubtype="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0-#ppt_h/2"/>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500"/>
                                </p:stCondLst>
                                <p:childTnLst>
                                  <p:par>
                                    <p:cTn id="45" presetID="2" presetClass="entr" presetSubtype="1"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par>
                              <p:cTn id="49" fill="hold">
                                <p:stCondLst>
                                  <p:cond delay="6000"/>
                                </p:stCondLst>
                                <p:childTnLst>
                                  <p:par>
                                    <p:cTn id="50" presetID="42"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par>
                              <p:cTn id="55" fill="hold">
                                <p:stCondLst>
                                  <p:cond delay="7000"/>
                                </p:stCondLst>
                                <p:childTnLst>
                                  <p:par>
                                    <p:cTn id="56" presetID="22" presetClass="entr" presetSubtype="8"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par>
                              <p:cTn id="59" fill="hold">
                                <p:stCondLst>
                                  <p:cond delay="7500"/>
                                </p:stCondLst>
                                <p:childTnLst>
                                  <p:par>
                                    <p:cTn id="60" presetID="2" presetClass="entr" presetSubtype="1"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500"/>
                                            <p:tgtEl>
                                              <p:spTgt spid="7"/>
                                            </p:tgtEl>
                                            <p:attrNameLst>
                                              <p:attrName>ppt_y</p:attrName>
                                            </p:attrNameLst>
                                          </p:cBhvr>
                                          <p:tavLst>
                                            <p:tav tm="0">
                                              <p:val>
                                                <p:strVal val="#ppt_y+#ppt_h*1.125000"/>
                                              </p:val>
                                            </p:tav>
                                            <p:tav tm="100000">
                                              <p:val>
                                                <p:strVal val="#ppt_y"/>
                                              </p:val>
                                            </p:tav>
                                          </p:tavLst>
                                        </p:anim>
                                        <p:animEffect transition="in" filter="wipe(up)">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500"/>
                                            <p:tgtEl>
                                              <p:spTgt spid="5"/>
                                            </p:tgtEl>
                                            <p:attrNameLst>
                                              <p:attrName>ppt_y</p:attrName>
                                            </p:attrNameLst>
                                          </p:cBhvr>
                                          <p:tavLst>
                                            <p:tav tm="0">
                                              <p:val>
                                                <p:strVal val="#ppt_y+#ppt_h*1.125000"/>
                                              </p:val>
                                            </p:tav>
                                            <p:tav tm="100000">
                                              <p:val>
                                                <p:strVal val="#ppt_y"/>
                                              </p:val>
                                            </p:tav>
                                          </p:tavLst>
                                        </p:anim>
                                        <p:animEffect transition="in" filter="wipe(up)">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4"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 calcmode="lin" valueType="num">
                                          <p:cBhvr additive="base">
                                            <p:cTn id="80" dur="500"/>
                                            <p:tgtEl>
                                              <p:spTgt spid="4"/>
                                            </p:tgtEl>
                                            <p:attrNameLst>
                                              <p:attrName>ppt_y</p:attrName>
                                            </p:attrNameLst>
                                          </p:cBhvr>
                                          <p:tavLst>
                                            <p:tav tm="0">
                                              <p:val>
                                                <p:strVal val="#ppt_y+#ppt_h*1.125000"/>
                                              </p:val>
                                            </p:tav>
                                            <p:tav tm="100000">
                                              <p:val>
                                                <p:strVal val="#ppt_y"/>
                                              </p:val>
                                            </p:tav>
                                          </p:tavLst>
                                        </p:anim>
                                        <p:animEffect transition="in" filter="wipe(up)">
                                          <p:cBhvr>
                                            <p:cTn id="8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bldLvl="0" animBg="1"/>
          <p:bldP spid="15" grpId="0" bldLvl="0" animBg="1"/>
          <p:bldP spid="16" grpId="0"/>
          <p:bldP spid="17" grpId="0" animBg="1"/>
          <p:bldP spid="18" grpId="0"/>
          <p:bldP spid="19" grpId="0" bldLvl="0" animBg="1"/>
          <p:bldP spid="20" grpId="0"/>
          <p:bldP spid="21" grpId="0" animBg="1"/>
          <p:bldP spid="22" grpId="0" bldLvl="0" animBg="1"/>
          <p:bldP spid="23" grpId="0" bldLvl="0" animBg="1"/>
          <p:bldP spid="24" grpId="0" bldLvl="0" animBg="1"/>
          <p:bldP spid="5" grpId="0" animBg="1"/>
          <p:bldP spid="4" grpId="0" animBg="1"/>
          <p:bldP spid="7"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0750" y="1278255"/>
            <a:ext cx="4770755" cy="1488440"/>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5196885" y="1074983"/>
            <a:ext cx="3514725" cy="347663"/>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设计与代码的编写部分</a:t>
            </a:r>
            <a:endParaRPr lang="zh-CN" altLang="en-US" sz="1600">
              <a:latin typeface="微软雅黑" panose="020B0503020204020204" pitchFamily="34" charset="-122"/>
              <a:ea typeface="微软雅黑" panose="020B0503020204020204" pitchFamily="34" charset="-122"/>
            </a:endParaRPr>
          </a:p>
        </p:txBody>
      </p:sp>
      <p:sp>
        <p:nvSpPr>
          <p:cNvPr id="4" name="六边形 3"/>
          <p:cNvSpPr/>
          <p:nvPr/>
        </p:nvSpPr>
        <p:spPr>
          <a:xfrm>
            <a:off x="2313305" y="3033395"/>
            <a:ext cx="1581150" cy="1242695"/>
          </a:xfrm>
          <a:prstGeom prst="hexag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导游众评网</a:t>
            </a:r>
            <a:endParaRPr lang="zh-CN" altLang="zh-CN"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cxnSp>
        <p:nvCxnSpPr>
          <p:cNvPr id="5" name="直接箭头连接符 4"/>
          <p:cNvCxnSpPr>
            <a:stCxn id="4" idx="5"/>
            <a:endCxn id="2" idx="1"/>
          </p:cNvCxnSpPr>
          <p:nvPr/>
        </p:nvCxnSpPr>
        <p:spPr>
          <a:xfrm flipV="1">
            <a:off x="3583940" y="2022475"/>
            <a:ext cx="1146810" cy="101092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4" idx="0"/>
          </p:cNvCxnSpPr>
          <p:nvPr/>
        </p:nvCxnSpPr>
        <p:spPr>
          <a:xfrm>
            <a:off x="3894557" y="3655105"/>
            <a:ext cx="673995"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 idx="1"/>
          </p:cNvCxnSpPr>
          <p:nvPr/>
        </p:nvCxnSpPr>
        <p:spPr>
          <a:xfrm>
            <a:off x="3583940" y="4276090"/>
            <a:ext cx="801370" cy="1631315"/>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731385" y="3194050"/>
            <a:ext cx="4770755" cy="1357630"/>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矩形 9"/>
          <p:cNvSpPr/>
          <p:nvPr/>
        </p:nvSpPr>
        <p:spPr>
          <a:xfrm>
            <a:off x="5192440" y="3033463"/>
            <a:ext cx="3514725" cy="347663"/>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采用的技术部分</a:t>
            </a:r>
            <a:endParaRPr lang="zh-CN" altLang="en-US" sz="1600">
              <a:latin typeface="微软雅黑" panose="020B0503020204020204" pitchFamily="34" charset="-122"/>
              <a:ea typeface="微软雅黑" panose="020B0503020204020204" pitchFamily="34" charset="-122"/>
            </a:endParaRPr>
          </a:p>
        </p:txBody>
      </p:sp>
      <p:sp>
        <p:nvSpPr>
          <p:cNvPr id="11" name="TextBox 86"/>
          <p:cNvSpPr txBox="1"/>
          <p:nvPr/>
        </p:nvSpPr>
        <p:spPr>
          <a:xfrm>
            <a:off x="4613275" y="3381375"/>
            <a:ext cx="5012055" cy="1170305"/>
          </a:xfrm>
          <a:prstGeom prst="rect">
            <a:avLst/>
          </a:prstGeom>
          <a:noFill/>
        </p:spPr>
        <p:txBody>
          <a:bodyPr wrap="square" rtlCol="0">
            <a:spAutoFit/>
          </a:bodyPr>
          <a:lstStyle/>
          <a:p>
            <a:pPr>
              <a:lnSpc>
                <a:spcPct val="130000"/>
              </a:lnSpc>
            </a:pPr>
            <a:r>
              <a:rPr lang="en-US" altLang="zh-CN" sz="1800"/>
              <a:t>  此项目主要是通过HTML5+CSS等实现的代码部分的编写。是基于B/S体系结构的。B/S是浏览器、WEB服务器和数据库服务器三个层次组成。</a:t>
            </a:r>
            <a:endParaRPr lang="en-US" altLang="zh-CN" sz="1800"/>
          </a:p>
        </p:txBody>
      </p:sp>
      <p:sp>
        <p:nvSpPr>
          <p:cNvPr id="12" name="矩形 11"/>
          <p:cNvSpPr/>
          <p:nvPr/>
        </p:nvSpPr>
        <p:spPr>
          <a:xfrm>
            <a:off x="4496162" y="5356709"/>
            <a:ext cx="4770835" cy="1081843"/>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矩形 12"/>
          <p:cNvSpPr/>
          <p:nvPr/>
        </p:nvSpPr>
        <p:spPr>
          <a:xfrm>
            <a:off x="4980985" y="4918283"/>
            <a:ext cx="3514725" cy="347663"/>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数据库的连接部分</a:t>
            </a:r>
            <a:endParaRPr lang="zh-CN" altLang="en-US" sz="1600">
              <a:latin typeface="微软雅黑" panose="020B0503020204020204" pitchFamily="34" charset="-122"/>
              <a:ea typeface="微软雅黑" panose="020B0503020204020204" pitchFamily="34" charset="-122"/>
            </a:endParaRPr>
          </a:p>
        </p:txBody>
      </p:sp>
      <p:sp>
        <p:nvSpPr>
          <p:cNvPr id="14" name="TextBox 89"/>
          <p:cNvSpPr txBox="1"/>
          <p:nvPr/>
        </p:nvSpPr>
        <p:spPr>
          <a:xfrm>
            <a:off x="4613730" y="5356650"/>
            <a:ext cx="4536504" cy="1170305"/>
          </a:xfrm>
          <a:prstGeom prst="rect">
            <a:avLst/>
          </a:prstGeom>
          <a:noFill/>
        </p:spPr>
        <p:txBody>
          <a:bodyPr wrap="square" rtlCol="0">
            <a:spAutoFit/>
          </a:bodyPr>
          <a:lstStyle/>
          <a:p>
            <a:pPr>
              <a:lnSpc>
                <a:spcPct val="130000"/>
              </a:lnSpc>
            </a:pPr>
            <a:r>
              <a:rPr lang="en-US" altLang="zh-CN" sz="1800"/>
              <a:t>  此项目的数据库的建表等问题大部分都解决了，但是在数据库的连接上我们还是尚未解决。</a:t>
            </a:r>
            <a:endParaRPr lang="en-US" altLang="zh-CN" sz="1800"/>
          </a:p>
        </p:txBody>
      </p:sp>
      <p:sp>
        <p:nvSpPr>
          <p:cNvPr id="18" name="TextBox 86"/>
          <p:cNvSpPr txBox="1"/>
          <p:nvPr/>
        </p:nvSpPr>
        <p:spPr>
          <a:xfrm>
            <a:off x="4613910" y="1423035"/>
            <a:ext cx="4758055" cy="1170305"/>
          </a:xfrm>
          <a:prstGeom prst="rect">
            <a:avLst/>
          </a:prstGeom>
          <a:noFill/>
        </p:spPr>
        <p:txBody>
          <a:bodyPr wrap="square" rtlCol="0">
            <a:spAutoFit/>
          </a:bodyPr>
          <a:lstStyle/>
          <a:p>
            <a:pPr>
              <a:lnSpc>
                <a:spcPct val="130000"/>
              </a:lnSpc>
            </a:pPr>
            <a:r>
              <a:rPr lang="en-US" altLang="zh-CN" sz="1800"/>
              <a:t>  </a:t>
            </a:r>
            <a:r>
              <a:rPr lang="zh-CN" altLang="en-US">
                <a:sym typeface="+mn-ea"/>
              </a:rPr>
              <a:t>首先撰写需求分析、原型设计、系统设计和详细设计等文档，对导游众评网打下了一个很好的基础，根据这些确定功能以及代码的编写</a:t>
            </a:r>
            <a:r>
              <a:rPr lang="en-US" altLang="zh-CN" sz="1800"/>
              <a:t>。</a:t>
            </a:r>
            <a:endParaRPr lang="en-US" altLang="zh-CN" sz="1800"/>
          </a:p>
        </p:txBody>
      </p:sp>
      <p:pic>
        <p:nvPicPr>
          <p:cNvPr id="8" name="图片 7" descr="logo"/>
          <p:cNvPicPr>
            <a:picLocks noChangeAspect="1"/>
          </p:cNvPicPr>
          <p:nvPr/>
        </p:nvPicPr>
        <p:blipFill>
          <a:blip r:embed="rId1"/>
          <a:stretch>
            <a:fillRect/>
          </a:stretch>
        </p:blipFill>
        <p:spPr>
          <a:xfrm>
            <a:off x="4568190" y="130810"/>
            <a:ext cx="2828925" cy="791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outVertical)">
                                          <p:cBhvr>
                                            <p:cTn id="21" dur="500"/>
                                            <p:tgtEl>
                                              <p:spTgt spid="3"/>
                                            </p:tgtEl>
                                          </p:cBhvr>
                                        </p:animEffect>
                                      </p:childTnLst>
                                    </p:cTn>
                                  </p:par>
                                </p:childTnLst>
                              </p:cTn>
                            </p:par>
                            <p:par>
                              <p:cTn id="22" fill="hold">
                                <p:stCondLst>
                                  <p:cond delay="15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14:bounceEnd="50000">
                                          <p:cBhvr additive="base">
                                            <p:cTn id="25" dur="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2"/>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p:tgtEl>
                                              <p:spTgt spid="18"/>
                                            </p:tgtEl>
                                            <p:attrNameLst>
                                              <p:attrName>ppt_x</p:attrName>
                                            </p:attrNameLst>
                                          </p:cBhvr>
                                          <p:tavLst>
                                            <p:tav tm="0">
                                              <p:val>
                                                <p:strVal val="#ppt_x-#ppt_w*1.125000"/>
                                              </p:val>
                                            </p:tav>
                                            <p:tav tm="100000">
                                              <p:val>
                                                <p:strVal val="#ppt_x"/>
                                              </p:val>
                                            </p:tav>
                                          </p:tavLst>
                                        </p:anim>
                                        <p:animEffect transition="in" filter="wipe(right)">
                                          <p:cBhvr>
                                            <p:cTn id="31" dur="500"/>
                                            <p:tgtEl>
                                              <p:spTgt spid="18"/>
                                            </p:tgtEl>
                                          </p:cBhvr>
                                        </p:animEffect>
                                      </p:childTnLst>
                                    </p:cTn>
                                  </p:par>
                                </p:childTnLst>
                              </p:cTn>
                            </p:par>
                            <p:par>
                              <p:cTn id="32" fill="hold">
                                <p:stCondLst>
                                  <p:cond delay="2500"/>
                                </p:stCondLst>
                                <p:childTnLst>
                                  <p:par>
                                    <p:cTn id="33" presetID="16" presetClass="entr" presetSubtype="37"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outVertical)">
                                          <p:cBhvr>
                                            <p:cTn id="35" dur="500"/>
                                            <p:tgtEl>
                                              <p:spTgt spid="10"/>
                                            </p:tgtEl>
                                          </p:cBhvr>
                                        </p:animEffect>
                                      </p:childTnLst>
                                    </p:cTn>
                                  </p:par>
                                </p:childTnLst>
                              </p:cTn>
                            </p:par>
                            <p:par>
                              <p:cTn id="36" fill="hold">
                                <p:stCondLst>
                                  <p:cond delay="3000"/>
                                </p:stCondLst>
                                <p:childTnLst>
                                  <p:par>
                                    <p:cTn id="37" presetID="2" presetClass="entr" presetSubtype="1" fill="hold" grpId="0" nodeType="afterEffect" p14:presetBounceEnd="50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50000">
                                          <p:cBhvr additive="base">
                                            <p:cTn id="39" dur="5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40" dur="500" fill="hold"/>
                                            <p:tgtEl>
                                              <p:spTgt spid="9"/>
                                            </p:tgtEl>
                                            <p:attrNameLst>
                                              <p:attrName>ppt_y</p:attrName>
                                            </p:attrNameLst>
                                          </p:cBhvr>
                                          <p:tavLst>
                                            <p:tav tm="0">
                                              <p:val>
                                                <p:strVal val="0-#ppt_h/2"/>
                                              </p:val>
                                            </p:tav>
                                            <p:tav tm="100000">
                                              <p:val>
                                                <p:strVal val="#ppt_y"/>
                                              </p:val>
                                            </p:tav>
                                          </p:tavLst>
                                        </p:anim>
                                      </p:childTnLst>
                                    </p:cTn>
                                  </p:par>
                                </p:childTnLst>
                              </p:cTn>
                            </p:par>
                            <p:par>
                              <p:cTn id="41" fill="hold">
                                <p:stCondLst>
                                  <p:cond delay="3500"/>
                                </p:stCondLst>
                                <p:childTnLst>
                                  <p:par>
                                    <p:cTn id="42" presetID="22" presetClass="entr" presetSubtype="8" fill="hold" grpId="0" nodeType="afterEffect">
                                      <p:stCondLst>
                                        <p:cond delay="0"/>
                                      </p:stCondLst>
                                      <p:iterate type="lt">
                                        <p:tmPct val="30000"/>
                                      </p:iterate>
                                      <p:childTnLst>
                                        <p:set>
                                          <p:cBhvr>
                                            <p:cTn id="43" dur="1" fill="hold">
                                              <p:stCondLst>
                                                <p:cond delay="0"/>
                                              </p:stCondLst>
                                            </p:cTn>
                                            <p:tgtEl>
                                              <p:spTgt spid="11"/>
                                            </p:tgtEl>
                                            <p:attrNameLst>
                                              <p:attrName>style.visibility</p:attrName>
                                            </p:attrNameLst>
                                          </p:cBhvr>
                                          <p:to>
                                            <p:strVal val="visible"/>
                                          </p:to>
                                        </p:set>
                                        <p:animEffect transition="in" filter="wipe(left)">
                                          <p:cBhvr>
                                            <p:cTn id="44" dur="100"/>
                                            <p:tgtEl>
                                              <p:spTgt spid="11"/>
                                            </p:tgtEl>
                                          </p:cBhvr>
                                        </p:animEffect>
                                      </p:childTnLst>
                                    </p:cTn>
                                  </p:par>
                                  <p:par>
                                    <p:cTn id="45" presetID="36" presetClass="emph" presetSubtype="0" fill="hold" grpId="1" nodeType="withEffect">
                                      <p:stCondLst>
                                        <p:cond delay="0"/>
                                      </p:stCondLst>
                                      <p:iterate type="lt">
                                        <p:tmPct val="30000"/>
                                      </p:iterate>
                                      <p:childTnLst>
                                        <p:animScale>
                                          <p:cBhvr>
                                            <p:cTn id="46" dur="50" autoRev="1" fill="hold">
                                              <p:stCondLst>
                                                <p:cond delay="0"/>
                                              </p:stCondLst>
                                            </p:cTn>
                                            <p:tgtEl>
                                              <p:spTgt spid="11"/>
                                            </p:tgtEl>
                                          </p:cBhvr>
                                          <p:to x="80000" y="100000"/>
                                        </p:animScale>
                                        <p:anim by="(#ppt_w*0.10)" calcmode="lin" valueType="num">
                                          <p:cBhvr>
                                            <p:cTn id="47" dur="50" autoRev="1" fill="hold">
                                              <p:stCondLst>
                                                <p:cond delay="0"/>
                                              </p:stCondLst>
                                            </p:cTn>
                                            <p:tgtEl>
                                              <p:spTgt spid="11"/>
                                            </p:tgtEl>
                                            <p:attrNameLst>
                                              <p:attrName>ppt_x</p:attrName>
                                            </p:attrNameLst>
                                          </p:cBhvr>
                                        </p:anim>
                                        <p:anim by="(-#ppt_w*0.10)" calcmode="lin" valueType="num">
                                          <p:cBhvr>
                                            <p:cTn id="48" dur="50" autoRev="1" fill="hold">
                                              <p:stCondLst>
                                                <p:cond delay="0"/>
                                              </p:stCondLst>
                                            </p:cTn>
                                            <p:tgtEl>
                                              <p:spTgt spid="11"/>
                                            </p:tgtEl>
                                            <p:attrNameLst>
                                              <p:attrName>ppt_y</p:attrName>
                                            </p:attrNameLst>
                                          </p:cBhvr>
                                        </p:anim>
                                        <p:animRot by="-480000">
                                          <p:cBhvr>
                                            <p:cTn id="49" dur="50" autoRev="1" fill="hold">
                                              <p:stCondLst>
                                                <p:cond delay="0"/>
                                              </p:stCondLst>
                                            </p:cTn>
                                            <p:tgtEl>
                                              <p:spTgt spid="11"/>
                                            </p:tgtEl>
                                            <p:attrNameLst>
                                              <p:attrName>r</p:attrName>
                                            </p:attrNameLst>
                                          </p:cBhvr>
                                        </p:animRot>
                                      </p:childTnLst>
                                    </p:cTn>
                                  </p:par>
                                </p:childTnLst>
                              </p:cTn>
                            </p:par>
                            <p:par>
                              <p:cTn id="50" fill="hold">
                                <p:stCondLst>
                                  <p:cond delay="5699"/>
                                </p:stCondLst>
                                <p:childTnLst>
                                  <p:par>
                                    <p:cTn id="51" presetID="16" presetClass="entr" presetSubtype="37"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outVertical)">
                                          <p:cBhvr>
                                            <p:cTn id="53" dur="500"/>
                                            <p:tgtEl>
                                              <p:spTgt spid="13"/>
                                            </p:tgtEl>
                                          </p:cBhvr>
                                        </p:animEffect>
                                      </p:childTnLst>
                                    </p:cTn>
                                  </p:par>
                                </p:childTnLst>
                              </p:cTn>
                            </p:par>
                            <p:par>
                              <p:cTn id="54" fill="hold">
                                <p:stCondLst>
                                  <p:cond delay="6199"/>
                                </p:stCondLst>
                                <p:childTnLst>
                                  <p:par>
                                    <p:cTn id="55" presetID="2" presetClass="entr" presetSubtype="1" fill="hold" grpId="0" nodeType="afterEffect" p14:presetBounceEnd="50000">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14:bounceEnd="50000">
                                          <p:cBhvr additive="base">
                                            <p:cTn id="57" dur="5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58" dur="500" fill="hold"/>
                                            <p:tgtEl>
                                              <p:spTgt spid="12"/>
                                            </p:tgtEl>
                                            <p:attrNameLst>
                                              <p:attrName>ppt_y</p:attrName>
                                            </p:attrNameLst>
                                          </p:cBhvr>
                                          <p:tavLst>
                                            <p:tav tm="0">
                                              <p:val>
                                                <p:strVal val="0-#ppt_h/2"/>
                                              </p:val>
                                            </p:tav>
                                            <p:tav tm="100000">
                                              <p:val>
                                                <p:strVal val="#ppt_y"/>
                                              </p:val>
                                            </p:tav>
                                          </p:tavLst>
                                        </p:anim>
                                      </p:childTnLst>
                                    </p:cTn>
                                  </p:par>
                                </p:childTnLst>
                              </p:cTn>
                            </p:par>
                            <p:par>
                              <p:cTn id="59" fill="hold">
                                <p:stCondLst>
                                  <p:cond delay="6699"/>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14"/>
                                            </p:tgtEl>
                                            <p:attrNameLst>
                                              <p:attrName>style.visibility</p:attrName>
                                            </p:attrNameLst>
                                          </p:cBhvr>
                                          <p:to>
                                            <p:strVal val="visible"/>
                                          </p:to>
                                        </p:set>
                                        <p:animEffect transition="in" filter="wipe(left)">
                                          <p:cBhvr>
                                            <p:cTn id="62" dur="100"/>
                                            <p:tgtEl>
                                              <p:spTgt spid="14"/>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14"/>
                                            </p:tgtEl>
                                          </p:cBhvr>
                                          <p:to x="80000" y="100000"/>
                                        </p:animScale>
                                        <p:anim by="(#ppt_w*0.10)" calcmode="lin" valueType="num">
                                          <p:cBhvr>
                                            <p:cTn id="65" dur="50" autoRev="1" fill="hold">
                                              <p:stCondLst>
                                                <p:cond delay="0"/>
                                              </p:stCondLst>
                                            </p:cTn>
                                            <p:tgtEl>
                                              <p:spTgt spid="14"/>
                                            </p:tgtEl>
                                            <p:attrNameLst>
                                              <p:attrName>ppt_x</p:attrName>
                                            </p:attrNameLst>
                                          </p:cBhvr>
                                        </p:anim>
                                        <p:anim by="(-#ppt_w*0.10)" calcmode="lin" valueType="num">
                                          <p:cBhvr>
                                            <p:cTn id="66" dur="50" autoRev="1" fill="hold">
                                              <p:stCondLst>
                                                <p:cond delay="0"/>
                                              </p:stCondLst>
                                            </p:cTn>
                                            <p:tgtEl>
                                              <p:spTgt spid="14"/>
                                            </p:tgtEl>
                                            <p:attrNameLst>
                                              <p:attrName>ppt_y</p:attrName>
                                            </p:attrNameLst>
                                          </p:cBhvr>
                                        </p:anim>
                                        <p:animRot by="-480000">
                                          <p:cBhvr>
                                            <p:cTn id="67" dur="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9" grpId="0" bldLvl="0" animBg="1"/>
          <p:bldP spid="10" grpId="0" bldLvl="0" animBg="1"/>
          <p:bldP spid="11" grpId="0"/>
          <p:bldP spid="11" grpId="1"/>
          <p:bldP spid="12" grpId="0" bldLvl="0" animBg="1"/>
          <p:bldP spid="13" grpId="0" bldLvl="0" animBg="1"/>
          <p:bldP spid="14" grpId="0"/>
          <p:bldP spid="14" grpId="1"/>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outVertical)">
                                          <p:cBhvr>
                                            <p:cTn id="21" dur="500"/>
                                            <p:tgtEl>
                                              <p:spTgt spid="3"/>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p:tgtEl>
                                              <p:spTgt spid="18"/>
                                            </p:tgtEl>
                                            <p:attrNameLst>
                                              <p:attrName>ppt_x</p:attrName>
                                            </p:attrNameLst>
                                          </p:cBhvr>
                                          <p:tavLst>
                                            <p:tav tm="0">
                                              <p:val>
                                                <p:strVal val="#ppt_x-#ppt_w*1.125000"/>
                                              </p:val>
                                            </p:tav>
                                            <p:tav tm="100000">
                                              <p:val>
                                                <p:strVal val="#ppt_x"/>
                                              </p:val>
                                            </p:tav>
                                          </p:tavLst>
                                        </p:anim>
                                        <p:animEffect transition="in" filter="wipe(right)">
                                          <p:cBhvr>
                                            <p:cTn id="31" dur="500"/>
                                            <p:tgtEl>
                                              <p:spTgt spid="18"/>
                                            </p:tgtEl>
                                          </p:cBhvr>
                                        </p:animEffect>
                                      </p:childTnLst>
                                    </p:cTn>
                                  </p:par>
                                </p:childTnLst>
                              </p:cTn>
                            </p:par>
                            <p:par>
                              <p:cTn id="32" fill="hold">
                                <p:stCondLst>
                                  <p:cond delay="2500"/>
                                </p:stCondLst>
                                <p:childTnLst>
                                  <p:par>
                                    <p:cTn id="33" presetID="16" presetClass="entr" presetSubtype="37"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outVertical)">
                                          <p:cBhvr>
                                            <p:cTn id="35" dur="500"/>
                                            <p:tgtEl>
                                              <p:spTgt spid="10"/>
                                            </p:tgtEl>
                                          </p:cBhvr>
                                        </p:animEffect>
                                      </p:childTnLst>
                                    </p:cTn>
                                  </p:par>
                                </p:childTnLst>
                              </p:cTn>
                            </p:par>
                            <p:par>
                              <p:cTn id="36" fill="hold">
                                <p:stCondLst>
                                  <p:cond delay="3000"/>
                                </p:stCondLst>
                                <p:childTnLst>
                                  <p:par>
                                    <p:cTn id="37" presetID="2" presetClass="entr" presetSubtype="1"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childTnLst>
                              </p:cTn>
                            </p:par>
                            <p:par>
                              <p:cTn id="41" fill="hold">
                                <p:stCondLst>
                                  <p:cond delay="3500"/>
                                </p:stCondLst>
                                <p:childTnLst>
                                  <p:par>
                                    <p:cTn id="42" presetID="22" presetClass="entr" presetSubtype="8" fill="hold" grpId="0" nodeType="afterEffect">
                                      <p:stCondLst>
                                        <p:cond delay="0"/>
                                      </p:stCondLst>
                                      <p:iterate type="lt">
                                        <p:tmPct val="30000"/>
                                      </p:iterate>
                                      <p:childTnLst>
                                        <p:set>
                                          <p:cBhvr>
                                            <p:cTn id="43" dur="1" fill="hold">
                                              <p:stCondLst>
                                                <p:cond delay="0"/>
                                              </p:stCondLst>
                                            </p:cTn>
                                            <p:tgtEl>
                                              <p:spTgt spid="11"/>
                                            </p:tgtEl>
                                            <p:attrNameLst>
                                              <p:attrName>style.visibility</p:attrName>
                                            </p:attrNameLst>
                                          </p:cBhvr>
                                          <p:to>
                                            <p:strVal val="visible"/>
                                          </p:to>
                                        </p:set>
                                        <p:animEffect transition="in" filter="wipe(left)">
                                          <p:cBhvr>
                                            <p:cTn id="44" dur="100"/>
                                            <p:tgtEl>
                                              <p:spTgt spid="11"/>
                                            </p:tgtEl>
                                          </p:cBhvr>
                                        </p:animEffect>
                                      </p:childTnLst>
                                    </p:cTn>
                                  </p:par>
                                  <p:par>
                                    <p:cTn id="45" presetID="36" presetClass="emph" presetSubtype="0" fill="hold" grpId="1" nodeType="withEffect">
                                      <p:stCondLst>
                                        <p:cond delay="0"/>
                                      </p:stCondLst>
                                      <p:iterate type="lt">
                                        <p:tmPct val="30000"/>
                                      </p:iterate>
                                      <p:childTnLst>
                                        <p:animScale>
                                          <p:cBhvr>
                                            <p:cTn id="46" dur="50" autoRev="1" fill="hold">
                                              <p:stCondLst>
                                                <p:cond delay="0"/>
                                              </p:stCondLst>
                                            </p:cTn>
                                            <p:tgtEl>
                                              <p:spTgt spid="11"/>
                                            </p:tgtEl>
                                          </p:cBhvr>
                                          <p:to x="80000" y="100000"/>
                                        </p:animScale>
                                        <p:anim by="(#ppt_w*0.10)" calcmode="lin" valueType="num">
                                          <p:cBhvr>
                                            <p:cTn id="47" dur="50" autoRev="1" fill="hold">
                                              <p:stCondLst>
                                                <p:cond delay="0"/>
                                              </p:stCondLst>
                                            </p:cTn>
                                            <p:tgtEl>
                                              <p:spTgt spid="11"/>
                                            </p:tgtEl>
                                            <p:attrNameLst>
                                              <p:attrName>ppt_x</p:attrName>
                                            </p:attrNameLst>
                                          </p:cBhvr>
                                        </p:anim>
                                        <p:anim by="(-#ppt_w*0.10)" calcmode="lin" valueType="num">
                                          <p:cBhvr>
                                            <p:cTn id="48" dur="50" autoRev="1" fill="hold">
                                              <p:stCondLst>
                                                <p:cond delay="0"/>
                                              </p:stCondLst>
                                            </p:cTn>
                                            <p:tgtEl>
                                              <p:spTgt spid="11"/>
                                            </p:tgtEl>
                                            <p:attrNameLst>
                                              <p:attrName>ppt_y</p:attrName>
                                            </p:attrNameLst>
                                          </p:cBhvr>
                                        </p:anim>
                                        <p:animRot by="-480000">
                                          <p:cBhvr>
                                            <p:cTn id="49" dur="50" autoRev="1" fill="hold">
                                              <p:stCondLst>
                                                <p:cond delay="0"/>
                                              </p:stCondLst>
                                            </p:cTn>
                                            <p:tgtEl>
                                              <p:spTgt spid="11"/>
                                            </p:tgtEl>
                                            <p:attrNameLst>
                                              <p:attrName>r</p:attrName>
                                            </p:attrNameLst>
                                          </p:cBhvr>
                                        </p:animRot>
                                      </p:childTnLst>
                                    </p:cTn>
                                  </p:par>
                                </p:childTnLst>
                              </p:cTn>
                            </p:par>
                            <p:par>
                              <p:cTn id="50" fill="hold">
                                <p:stCondLst>
                                  <p:cond delay="5699"/>
                                </p:stCondLst>
                                <p:childTnLst>
                                  <p:par>
                                    <p:cTn id="51" presetID="16" presetClass="entr" presetSubtype="37"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outVertical)">
                                          <p:cBhvr>
                                            <p:cTn id="53" dur="500"/>
                                            <p:tgtEl>
                                              <p:spTgt spid="13"/>
                                            </p:tgtEl>
                                          </p:cBhvr>
                                        </p:animEffect>
                                      </p:childTnLst>
                                    </p:cTn>
                                  </p:par>
                                </p:childTnLst>
                              </p:cTn>
                            </p:par>
                            <p:par>
                              <p:cTn id="54" fill="hold">
                                <p:stCondLst>
                                  <p:cond delay="6199"/>
                                </p:stCondLst>
                                <p:childTnLst>
                                  <p:par>
                                    <p:cTn id="55" presetID="2" presetClass="entr" presetSubtype="1"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0-#ppt_h/2"/>
                                              </p:val>
                                            </p:tav>
                                            <p:tav tm="100000">
                                              <p:val>
                                                <p:strVal val="#ppt_y"/>
                                              </p:val>
                                            </p:tav>
                                          </p:tavLst>
                                        </p:anim>
                                      </p:childTnLst>
                                    </p:cTn>
                                  </p:par>
                                </p:childTnLst>
                              </p:cTn>
                            </p:par>
                            <p:par>
                              <p:cTn id="59" fill="hold">
                                <p:stCondLst>
                                  <p:cond delay="6699"/>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14"/>
                                            </p:tgtEl>
                                            <p:attrNameLst>
                                              <p:attrName>style.visibility</p:attrName>
                                            </p:attrNameLst>
                                          </p:cBhvr>
                                          <p:to>
                                            <p:strVal val="visible"/>
                                          </p:to>
                                        </p:set>
                                        <p:animEffect transition="in" filter="wipe(left)">
                                          <p:cBhvr>
                                            <p:cTn id="62" dur="100"/>
                                            <p:tgtEl>
                                              <p:spTgt spid="14"/>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14"/>
                                            </p:tgtEl>
                                          </p:cBhvr>
                                          <p:to x="80000" y="100000"/>
                                        </p:animScale>
                                        <p:anim by="(#ppt_w*0.10)" calcmode="lin" valueType="num">
                                          <p:cBhvr>
                                            <p:cTn id="65" dur="50" autoRev="1" fill="hold">
                                              <p:stCondLst>
                                                <p:cond delay="0"/>
                                              </p:stCondLst>
                                            </p:cTn>
                                            <p:tgtEl>
                                              <p:spTgt spid="14"/>
                                            </p:tgtEl>
                                            <p:attrNameLst>
                                              <p:attrName>ppt_x</p:attrName>
                                            </p:attrNameLst>
                                          </p:cBhvr>
                                        </p:anim>
                                        <p:anim by="(-#ppt_w*0.10)" calcmode="lin" valueType="num">
                                          <p:cBhvr>
                                            <p:cTn id="66" dur="50" autoRev="1" fill="hold">
                                              <p:stCondLst>
                                                <p:cond delay="0"/>
                                              </p:stCondLst>
                                            </p:cTn>
                                            <p:tgtEl>
                                              <p:spTgt spid="14"/>
                                            </p:tgtEl>
                                            <p:attrNameLst>
                                              <p:attrName>ppt_y</p:attrName>
                                            </p:attrNameLst>
                                          </p:cBhvr>
                                        </p:anim>
                                        <p:animRot by="-480000">
                                          <p:cBhvr>
                                            <p:cTn id="67" dur="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9" grpId="0" bldLvl="0" animBg="1"/>
          <p:bldP spid="10" grpId="0" bldLvl="0" animBg="1"/>
          <p:bldP spid="11" grpId="0"/>
          <p:bldP spid="11" grpId="1"/>
          <p:bldP spid="12" grpId="0" bldLvl="0" animBg="1"/>
          <p:bldP spid="13" grpId="0" bldLvl="0" animBg="1"/>
          <p:bldP spid="14" grpId="0"/>
          <p:bldP spid="14" grpId="1"/>
          <p:bldP spid="1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1038225" y="1790700"/>
            <a:ext cx="3142207" cy="1200329"/>
          </a:xfrm>
          <a:prstGeom prst="rect">
            <a:avLst/>
          </a:prstGeom>
          <a:noFill/>
        </p:spPr>
        <p:txBody>
          <a:bodyPr wrap="none" rtlCol="0">
            <a:spAutoFit/>
          </a:bodyPr>
          <a:lstStyle/>
          <a:p>
            <a:r>
              <a:rPr lang="en-US" altLang="zh-CN" sz="7200" dirty="0">
                <a:latin typeface="微软雅黑" panose="020B0503020204020204" pitchFamily="34" charset="-122"/>
                <a:ea typeface="微软雅黑" panose="020B0503020204020204" pitchFamily="34" charset="-122"/>
              </a:rPr>
              <a:t>THRRE</a:t>
            </a:r>
            <a:endParaRPr lang="zh-CN" altLang="en-US" sz="72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238875" y="1762125"/>
            <a:ext cx="514350" cy="2638425"/>
            <a:chOff x="5172075" y="1009650"/>
            <a:chExt cx="514350" cy="2638425"/>
          </a:xfrm>
        </p:grpSpPr>
        <p:cxnSp>
          <p:nvCxnSpPr>
            <p:cNvPr id="8" name="直接连接符 7"/>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a:off x="10176782" y="1656715"/>
            <a:ext cx="514350" cy="2638425"/>
            <a:chOff x="5172075" y="1009650"/>
            <a:chExt cx="514350" cy="2638425"/>
          </a:xfrm>
        </p:grpSpPr>
        <p:cxnSp>
          <p:nvCxnSpPr>
            <p:cNvPr id="15" name="直接连接符 14"/>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6804027" y="1489829"/>
            <a:ext cx="2621280" cy="583565"/>
          </a:xfrm>
          <a:prstGeom prst="rect">
            <a:avLst/>
          </a:prstGeom>
        </p:spPr>
        <p:txBody>
          <a:bodyPr wrap="none">
            <a:spAutoFit/>
          </a:bodyPr>
          <a:lstStyle/>
          <a:p>
            <a:r>
              <a:rPr lang="zh-CN" altLang="en-US" sz="3200" dirty="0"/>
              <a:t>系统功能介绍</a:t>
            </a:r>
            <a:r>
              <a:rPr lang="zh-CN" altLang="en-US" dirty="0"/>
              <a:t> </a:t>
            </a:r>
            <a:endParaRPr lang="zh-CN" altLang="en-US" dirty="0"/>
          </a:p>
        </p:txBody>
      </p:sp>
      <p:sp>
        <p:nvSpPr>
          <p:cNvPr id="19" name="矩形 18"/>
          <p:cNvSpPr/>
          <p:nvPr/>
        </p:nvSpPr>
        <p:spPr>
          <a:xfrm>
            <a:off x="6595110" y="2473960"/>
            <a:ext cx="3475355" cy="1753235"/>
          </a:xfrm>
          <a:prstGeom prst="rect">
            <a:avLst/>
          </a:prstGeom>
        </p:spPr>
        <p:txBody>
          <a:bodyPr wrap="square">
            <a:spAutoFit/>
          </a:bodyPr>
          <a:lstStyle/>
          <a:p>
            <a:pPr indent="457200" algn="l" fontAlgn="auto">
              <a:lnSpc>
                <a:spcPct val="150000"/>
              </a:lnSpc>
              <a:buClrTx/>
              <a:buSzTx/>
              <a:buFontTx/>
            </a:pPr>
            <a:r>
              <a:rPr lang="en-US" altLang="zh-CN" sz="1800"/>
              <a:t>   </a:t>
            </a:r>
            <a:r>
              <a:rPr lang="zh-CN" altLang="en-US" sz="1800"/>
              <a:t>此项目有注册登录、设置、修改密码、输入搜索、标签搜索、添加导游信息及评论、查看评论、跟评论等功能的实现。</a:t>
            </a:r>
            <a:endParaRPr lang="zh-CN" altLang="en-US" sz="180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19" grpId="0"/>
    </p:bldLst>
  </p:timing>
</p:sld>
</file>

<file path=ppt/tags/tag1.xml><?xml version="1.0" encoding="utf-8"?>
<p:tagLst xmlns:p="http://schemas.openxmlformats.org/presentationml/2006/main">
  <p:tag name="KSO_WM_UNIT_PRESET_TEXT_INDEX" val="0"/>
  <p:tag name="KSO_WM_UNIT_PRESET_TEXT_LEN" val="0"/>
  <p:tag name="KSO_WM_UNIT_NOCLEAR" val="0"/>
  <p:tag name="KSO_WM_UNIT_VALUE" val="31"/>
  <p:tag name="KSO_WM_UNIT_HIGHLIGHT" val="0"/>
  <p:tag name="KSO_WM_UNIT_COMPATIBLE" val="0"/>
  <p:tag name="KSO_WM_UNIT_DIAGRAM_ISNUMVISUAL" val="0"/>
  <p:tag name="KSO_WM_UNIT_DIAGRAM_ISREFERUNIT" val="0"/>
  <p:tag name="KSO_WM_UNIT_TYPE" val="f"/>
  <p:tag name="KSO_WM_UNIT_INDEX" val="1"/>
  <p:tag name="KSO_WM_UNIT_ID" val="OneParaText2_6*f*1"/>
  <p:tag name="KSO_WM_TEMPLATE_CATEGORY" val="OneParaText"/>
  <p:tag name="KSO_WM_TEMPLATE_INDEX" val="2"/>
  <p:tag name="KSO_WM_UNIT_LAYERLEVEL" val="1"/>
  <p:tag name="KSO_WM_TAG_VERSION" val="1.0"/>
  <p:tag name="KSO_WM_BEAUTIFY_FLAG" val="#wm#"/>
  <p:tag name="KSO_WM_UNIT_TEXTBOXSTYLE_GUID" val="{743bd3c3-dcf7-4ca4-8cdd-414f4047f10f}"/>
  <p:tag name="KSO_WM_UNIT_TEXTBOXSTYLE_INDEX" val="6"/>
  <p:tag name="KSO_WM_UNIT_TEXTBOXSTYLE_TYPE" val="OneParaTitle"/>
</p:tagLst>
</file>

<file path=ppt/tags/tag2.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1895</Words>
  <Application>WPS 演示</Application>
  <PresentationFormat>自定义</PresentationFormat>
  <Paragraphs>154</Paragraphs>
  <Slides>20</Slides>
  <Notes>13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Arial</vt:lpstr>
      <vt:lpstr>宋体</vt:lpstr>
      <vt:lpstr>Wingdings</vt:lpstr>
      <vt:lpstr>微软雅黑</vt:lpstr>
      <vt:lpstr>Segoe UI</vt:lpstr>
      <vt:lpstr>Calibri</vt:lpstr>
      <vt:lpstr>等线</vt:lpstr>
      <vt:lpstr>Arial Unicode MS</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专属你的PPT</dc:creator>
  <cp:keywords>www.51pptmoban.com</cp:keywords>
  <cp:lastModifiedBy>～Terminator～</cp:lastModifiedBy>
  <cp:revision>34</cp:revision>
  <dcterms:created xsi:type="dcterms:W3CDTF">2017-06-12T06:58:00Z</dcterms:created>
  <dcterms:modified xsi:type="dcterms:W3CDTF">2019-06-26T03:11:50Z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